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9" r:id="rId4"/>
    <p:sldId id="265" r:id="rId5"/>
    <p:sldId id="297" r:id="rId6"/>
    <p:sldId id="298" r:id="rId7"/>
    <p:sldId id="300" r:id="rId8"/>
    <p:sldId id="277" r:id="rId9"/>
    <p:sldId id="301" r:id="rId10"/>
    <p:sldId id="302" r:id="rId11"/>
    <p:sldId id="303" r:id="rId12"/>
    <p:sldId id="304" r:id="rId13"/>
    <p:sldId id="305" r:id="rId14"/>
    <p:sldId id="278" r:id="rId15"/>
    <p:sldId id="306" r:id="rId16"/>
    <p:sldId id="307" r:id="rId17"/>
    <p:sldId id="291" r:id="rId18"/>
    <p:sldId id="308" r:id="rId19"/>
    <p:sldId id="294" r:id="rId20"/>
    <p:sldId id="295" r:id="rId21"/>
    <p:sldId id="309" r:id="rId22"/>
    <p:sldId id="310" r:id="rId23"/>
    <p:sldId id="311" r:id="rId24"/>
    <p:sldId id="312" r:id="rId25"/>
    <p:sldId id="313" r:id="rId26"/>
    <p:sldId id="315" r:id="rId27"/>
    <p:sldId id="314" r:id="rId28"/>
    <p:sldId id="316" r:id="rId29"/>
    <p:sldId id="292" r:id="rId30"/>
    <p:sldId id="317" r:id="rId31"/>
    <p:sldId id="318" r:id="rId32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B38"/>
    <a:srgbClr val="B3C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2160"/>
        <p:guide pos="3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370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33F8-E628-407E-BEA7-03187385A4CD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B4BB9-4B5D-44E8-8D8A-505D59B11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810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3B3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8CF0A-1072-47BF-B759-11F043B18301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79BD14-09F0-4091-8447-1340D55E3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63085" y="1350010"/>
            <a:ext cx="55499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96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抖声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76450" y="3058160"/>
            <a:ext cx="86366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字节跳动第三届后端青训营大作业</a:t>
            </a:r>
          </a:p>
        </p:txBody>
      </p:sp>
      <p:sp>
        <p:nvSpPr>
          <p:cNvPr id="18" name="椭圆 17"/>
          <p:cNvSpPr/>
          <p:nvPr/>
        </p:nvSpPr>
        <p:spPr>
          <a:xfrm>
            <a:off x="5472752" y="4842933"/>
            <a:ext cx="93260" cy="109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031552" y="4842933"/>
            <a:ext cx="93260" cy="109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590353" y="4842933"/>
            <a:ext cx="93260" cy="109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149153" y="4864542"/>
            <a:ext cx="93260" cy="109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766782" y="1517325"/>
            <a:ext cx="1050878" cy="655093"/>
          </a:xfrm>
          <a:prstGeom prst="line">
            <a:avLst/>
          </a:prstGeom>
          <a:ln>
            <a:solidFill>
              <a:srgbClr val="B3C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445756" y="2117436"/>
            <a:ext cx="334372" cy="232093"/>
          </a:xfrm>
          <a:prstGeom prst="line">
            <a:avLst/>
          </a:prstGeom>
          <a:ln>
            <a:solidFill>
              <a:srgbClr val="B3C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584747" y="2811672"/>
            <a:ext cx="1050878" cy="655093"/>
          </a:xfrm>
          <a:prstGeom prst="line">
            <a:avLst/>
          </a:prstGeom>
          <a:ln>
            <a:solidFill>
              <a:srgbClr val="B3C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376311" y="3058346"/>
            <a:ext cx="334372" cy="232093"/>
          </a:xfrm>
          <a:prstGeom prst="line">
            <a:avLst/>
          </a:prstGeom>
          <a:ln>
            <a:solidFill>
              <a:srgbClr val="B3C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V="1">
            <a:off x="1972945" y="3034030"/>
            <a:ext cx="8246110" cy="30480"/>
          </a:xfrm>
          <a:prstGeom prst="line">
            <a:avLst/>
          </a:prstGeom>
          <a:ln w="9525">
            <a:solidFill>
              <a:srgbClr val="B3C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2270760" y="3749040"/>
            <a:ext cx="8246110" cy="30480"/>
          </a:xfrm>
          <a:prstGeom prst="line">
            <a:avLst/>
          </a:prstGeom>
          <a:ln w="9525">
            <a:solidFill>
              <a:srgbClr val="B3C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SO_Shape"/>
          <p:cNvSpPr/>
          <p:nvPr/>
        </p:nvSpPr>
        <p:spPr>
          <a:xfrm>
            <a:off x="8970939" y="4147970"/>
            <a:ext cx="2494698" cy="2463421"/>
          </a:xfrm>
          <a:prstGeom prst="flowChartConnector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92565" y="4864735"/>
            <a:ext cx="2828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go func</a:t>
            </a:r>
            <a:r>
              <a:rPr lang="zh-CN" altLang="en-US" sz="28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/>
            </a:r>
            <a:br>
              <a:rPr lang="zh-CN" altLang="en-US" sz="28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</a:br>
            <a:r>
              <a:rPr lang="zh-CN" altLang="en-US" sz="28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软件开发小组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59430" y="3904503"/>
            <a:ext cx="2620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项目答辩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59711" y="4364739"/>
            <a:ext cx="1528549" cy="0"/>
          </a:xfrm>
          <a:prstGeom prst="line">
            <a:avLst/>
          </a:prstGeom>
          <a:ln>
            <a:solidFill>
              <a:srgbClr val="B3C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800" dirty="0" smtClean="0">
                <a:sym typeface="+mn-ea"/>
              </a:rPr>
              <a:t>技术说明之</a:t>
            </a:r>
            <a:r>
              <a:rPr lang="zh-CN" sz="2800" b="1" dirty="0" smtClean="0">
                <a:sym typeface="+mn-ea"/>
              </a:rPr>
              <a:t>服务拆分</a:t>
            </a:r>
          </a:p>
        </p:txBody>
      </p:sp>
      <p:sp>
        <p:nvSpPr>
          <p:cNvPr id="2" name="KSO_Shape"/>
          <p:cNvSpPr/>
          <p:nvPr/>
        </p:nvSpPr>
        <p:spPr bwMode="auto">
          <a:xfrm>
            <a:off x="8780145" y="28575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9728890">
            <a:off x="10151745" y="421894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4835" y="2413635"/>
            <a:ext cx="71100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具体服务通过go-micro微服务框架实现gRPC协议，根据功能拆分成</a:t>
            </a:r>
            <a:r>
              <a:rPr lang="zh-CN" altLang="en-US" sz="2800" b="1" u="sng"/>
              <a:t>用户服务</a:t>
            </a:r>
            <a:r>
              <a:rPr lang="zh-CN" altLang="en-US" sz="2800"/>
              <a:t>、</a:t>
            </a:r>
            <a:r>
              <a:rPr lang="zh-CN" altLang="en-US" sz="2800" b="1" u="sng"/>
              <a:t>视频服务</a:t>
            </a:r>
            <a:r>
              <a:rPr lang="zh-CN" altLang="en-US" sz="2800"/>
              <a:t>、</a:t>
            </a:r>
            <a:r>
              <a:rPr lang="zh-CN" altLang="en-US" sz="2800" b="1" u="sng"/>
              <a:t>评论服务</a:t>
            </a:r>
            <a:r>
              <a:rPr lang="zh-CN" altLang="en-US" sz="2800"/>
              <a:t>、</a:t>
            </a:r>
            <a:r>
              <a:rPr lang="zh-CN" altLang="en-US" sz="2800" b="1" u="sng"/>
              <a:t>点赞服务</a:t>
            </a:r>
            <a:r>
              <a:rPr lang="zh-CN" altLang="en-US" sz="2800"/>
              <a:t>、</a:t>
            </a:r>
            <a:r>
              <a:rPr lang="zh-CN" altLang="en-US" sz="2800" b="1" u="sng"/>
              <a:t>关注服务</a:t>
            </a:r>
            <a:r>
              <a:rPr lang="zh-CN" altLang="en-US" sz="280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800" dirty="0" smtClean="0">
                <a:sym typeface="+mn-ea"/>
              </a:rPr>
              <a:t>技术说明之</a:t>
            </a:r>
            <a:r>
              <a:rPr lang="zh-CN" sz="2800" b="1" dirty="0" smtClean="0">
                <a:sym typeface="+mn-ea"/>
              </a:rPr>
              <a:t>中间件</a:t>
            </a:r>
          </a:p>
        </p:txBody>
      </p:sp>
      <p:sp>
        <p:nvSpPr>
          <p:cNvPr id="2" name="KSO_Shape"/>
          <p:cNvSpPr/>
          <p:nvPr/>
        </p:nvSpPr>
        <p:spPr bwMode="auto">
          <a:xfrm>
            <a:off x="8780145" y="28575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9728890">
            <a:off x="10151745" y="421894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11885" y="2631440"/>
            <a:ext cx="71100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1.JWT鉴权实现登录认证。</a:t>
            </a:r>
          </a:p>
          <a:p>
            <a:r>
              <a:rPr lang="zh-CN" altLang="en-US" sz="2800" dirty="0"/>
              <a:t>2.密码使用md5加密避免明文存储</a:t>
            </a:r>
          </a:p>
          <a:p>
            <a:r>
              <a:rPr lang="zh-CN" altLang="en-US" sz="2800" dirty="0"/>
              <a:t>3.雪花</a:t>
            </a:r>
            <a:r>
              <a:rPr lang="zh-CN" altLang="en-US" sz="2800" dirty="0" smtClean="0"/>
              <a:t>算法生成唯一</a:t>
            </a:r>
            <a:r>
              <a:rPr lang="zh-CN" altLang="en-US" sz="2800" dirty="0"/>
              <a:t>id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800" dirty="0" smtClean="0">
                <a:sym typeface="+mn-ea"/>
              </a:rPr>
              <a:t>技术说明之</a:t>
            </a:r>
            <a:r>
              <a:rPr lang="zh-CN" sz="2800" b="1" dirty="0" smtClean="0">
                <a:sym typeface="+mn-ea"/>
              </a:rPr>
              <a:t>数据存储</a:t>
            </a:r>
          </a:p>
        </p:txBody>
      </p:sp>
      <p:sp>
        <p:nvSpPr>
          <p:cNvPr id="2" name="KSO_Shape"/>
          <p:cNvSpPr/>
          <p:nvPr/>
        </p:nvSpPr>
        <p:spPr bwMode="auto">
          <a:xfrm>
            <a:off x="8780145" y="28575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9728890">
            <a:off x="10151745" y="421894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966131" y="2541466"/>
            <a:ext cx="2804069" cy="2532184"/>
            <a:chOff x="3169966" y="1582616"/>
            <a:chExt cx="2804069" cy="2532184"/>
          </a:xfrm>
        </p:grpSpPr>
        <p:sp>
          <p:nvSpPr>
            <p:cNvPr id="9" name="Freeform: Shape 19"/>
            <p:cNvSpPr/>
            <p:nvPr/>
          </p:nvSpPr>
          <p:spPr bwMode="auto">
            <a:xfrm>
              <a:off x="3169966" y="2674465"/>
              <a:ext cx="2180463" cy="1440335"/>
            </a:xfrm>
            <a:custGeom>
              <a:avLst/>
              <a:gdLst>
                <a:gd name="T0" fmla="*/ 37 w 1723"/>
                <a:gd name="T1" fmla="*/ 721 h 1138"/>
                <a:gd name="T2" fmla="*/ 451 w 1723"/>
                <a:gd name="T3" fmla="*/ 0 h 1138"/>
                <a:gd name="T4" fmla="*/ 451 w 1723"/>
                <a:gd name="T5" fmla="*/ 0 h 1138"/>
                <a:gd name="T6" fmla="*/ 634 w 1723"/>
                <a:gd name="T7" fmla="*/ 605 h 1138"/>
                <a:gd name="T8" fmla="*/ 1330 w 1723"/>
                <a:gd name="T9" fmla="*/ 579 h 1138"/>
                <a:gd name="T10" fmla="*/ 1446 w 1723"/>
                <a:gd name="T11" fmla="*/ 325 h 1138"/>
                <a:gd name="T12" fmla="*/ 1277 w 1723"/>
                <a:gd name="T13" fmla="*/ 32 h 1138"/>
                <a:gd name="T14" fmla="*/ 1071 w 1723"/>
                <a:gd name="T15" fmla="*/ 1138 h 1138"/>
                <a:gd name="T16" fmla="*/ 1071 w 1723"/>
                <a:gd name="T17" fmla="*/ 1138 h 1138"/>
                <a:gd name="T18" fmla="*/ 279 w 1723"/>
                <a:gd name="T19" fmla="*/ 1138 h 1138"/>
                <a:gd name="T20" fmla="*/ 0 w 1723"/>
                <a:gd name="T21" fmla="*/ 860 h 1138"/>
                <a:gd name="T22" fmla="*/ 37 w 1723"/>
                <a:gd name="T23" fmla="*/ 721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3" h="1138">
                  <a:moveTo>
                    <a:pt x="37" y="721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342" y="265"/>
                    <a:pt x="450" y="484"/>
                    <a:pt x="634" y="605"/>
                  </a:cubicBezTo>
                  <a:cubicBezTo>
                    <a:pt x="828" y="733"/>
                    <a:pt x="1106" y="750"/>
                    <a:pt x="1330" y="579"/>
                  </a:cubicBezTo>
                  <a:cubicBezTo>
                    <a:pt x="1401" y="517"/>
                    <a:pt x="1446" y="426"/>
                    <a:pt x="1446" y="325"/>
                  </a:cubicBezTo>
                  <a:cubicBezTo>
                    <a:pt x="1446" y="196"/>
                    <a:pt x="1378" y="96"/>
                    <a:pt x="1277" y="32"/>
                  </a:cubicBezTo>
                  <a:cubicBezTo>
                    <a:pt x="1723" y="311"/>
                    <a:pt x="1648" y="1131"/>
                    <a:pt x="1071" y="1138"/>
                  </a:cubicBezTo>
                  <a:cubicBezTo>
                    <a:pt x="1071" y="1138"/>
                    <a:pt x="1071" y="1138"/>
                    <a:pt x="1071" y="1138"/>
                  </a:cubicBezTo>
                  <a:cubicBezTo>
                    <a:pt x="279" y="1138"/>
                    <a:pt x="279" y="1138"/>
                    <a:pt x="279" y="1138"/>
                  </a:cubicBezTo>
                  <a:cubicBezTo>
                    <a:pt x="125" y="1138"/>
                    <a:pt x="0" y="1014"/>
                    <a:pt x="0" y="860"/>
                  </a:cubicBezTo>
                  <a:cubicBezTo>
                    <a:pt x="0" y="809"/>
                    <a:pt x="13" y="762"/>
                    <a:pt x="37" y="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20"/>
            <p:cNvSpPr/>
            <p:nvPr/>
          </p:nvSpPr>
          <p:spPr bwMode="auto">
            <a:xfrm>
              <a:off x="3454796" y="1582616"/>
              <a:ext cx="1944183" cy="2232249"/>
            </a:xfrm>
            <a:custGeom>
              <a:avLst/>
              <a:gdLst>
                <a:gd name="T0" fmla="*/ 226 w 1537"/>
                <a:gd name="T1" fmla="*/ 862 h 1764"/>
                <a:gd name="T2" fmla="*/ 640 w 1537"/>
                <a:gd name="T3" fmla="*/ 141 h 1764"/>
                <a:gd name="T4" fmla="*/ 883 w 1537"/>
                <a:gd name="T5" fmla="*/ 0 h 1764"/>
                <a:gd name="T6" fmla="*/ 1123 w 1537"/>
                <a:gd name="T7" fmla="*/ 136 h 1764"/>
                <a:gd name="T8" fmla="*/ 1537 w 1537"/>
                <a:gd name="T9" fmla="*/ 857 h 1764"/>
                <a:gd name="T10" fmla="*/ 1537 w 1537"/>
                <a:gd name="T11" fmla="*/ 857 h 1764"/>
                <a:gd name="T12" fmla="*/ 545 w 1537"/>
                <a:gd name="T13" fmla="*/ 1188 h 1764"/>
                <a:gd name="T14" fmla="*/ 883 w 1537"/>
                <a:gd name="T15" fmla="*/ 1525 h 1764"/>
                <a:gd name="T16" fmla="*/ 1094 w 1537"/>
                <a:gd name="T17" fmla="*/ 1451 h 1764"/>
                <a:gd name="T18" fmla="*/ 226 w 1537"/>
                <a:gd name="T19" fmla="*/ 863 h 1764"/>
                <a:gd name="T20" fmla="*/ 226 w 1537"/>
                <a:gd name="T21" fmla="*/ 862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7" h="1764">
                  <a:moveTo>
                    <a:pt x="226" y="862"/>
                  </a:moveTo>
                  <a:cubicBezTo>
                    <a:pt x="640" y="141"/>
                    <a:pt x="640" y="141"/>
                    <a:pt x="640" y="141"/>
                  </a:cubicBezTo>
                  <a:cubicBezTo>
                    <a:pt x="688" y="57"/>
                    <a:pt x="779" y="0"/>
                    <a:pt x="883" y="0"/>
                  </a:cubicBezTo>
                  <a:cubicBezTo>
                    <a:pt x="985" y="0"/>
                    <a:pt x="1074" y="55"/>
                    <a:pt x="1123" y="136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244" y="356"/>
                    <a:pt x="545" y="671"/>
                    <a:pt x="545" y="1188"/>
                  </a:cubicBezTo>
                  <a:cubicBezTo>
                    <a:pt x="545" y="1374"/>
                    <a:pt x="696" y="1525"/>
                    <a:pt x="883" y="1525"/>
                  </a:cubicBezTo>
                  <a:cubicBezTo>
                    <a:pt x="963" y="1525"/>
                    <a:pt x="1036" y="1498"/>
                    <a:pt x="1094" y="1451"/>
                  </a:cubicBezTo>
                  <a:cubicBezTo>
                    <a:pt x="681" y="1764"/>
                    <a:pt x="0" y="1400"/>
                    <a:pt x="226" y="863"/>
                  </a:cubicBezTo>
                  <a:lnTo>
                    <a:pt x="226" y="8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21"/>
            <p:cNvSpPr/>
            <p:nvPr/>
          </p:nvSpPr>
          <p:spPr bwMode="auto">
            <a:xfrm>
              <a:off x="4144215" y="2033597"/>
              <a:ext cx="1829820" cy="2081203"/>
            </a:xfrm>
            <a:custGeom>
              <a:avLst/>
              <a:gdLst>
                <a:gd name="T0" fmla="*/ 992 w 1446"/>
                <a:gd name="T1" fmla="*/ 501 h 1645"/>
                <a:gd name="T2" fmla="*/ 1409 w 1446"/>
                <a:gd name="T3" fmla="*/ 1228 h 1645"/>
                <a:gd name="T4" fmla="*/ 1446 w 1446"/>
                <a:gd name="T5" fmla="*/ 1367 h 1645"/>
                <a:gd name="T6" fmla="*/ 1167 w 1446"/>
                <a:gd name="T7" fmla="*/ 1645 h 1645"/>
                <a:gd name="T8" fmla="*/ 294 w 1446"/>
                <a:gd name="T9" fmla="*/ 1645 h 1645"/>
                <a:gd name="T10" fmla="*/ 507 w 1446"/>
                <a:gd name="T11" fmla="*/ 539 h 1645"/>
                <a:gd name="T12" fmla="*/ 338 w 1446"/>
                <a:gd name="T13" fmla="*/ 494 h 1645"/>
                <a:gd name="T14" fmla="*/ 0 w 1446"/>
                <a:gd name="T15" fmla="*/ 832 h 1645"/>
                <a:gd name="T16" fmla="*/ 992 w 1446"/>
                <a:gd name="T17" fmla="*/ 50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645">
                  <a:moveTo>
                    <a:pt x="992" y="501"/>
                  </a:moveTo>
                  <a:cubicBezTo>
                    <a:pt x="1409" y="1228"/>
                    <a:pt x="1409" y="1228"/>
                    <a:pt x="1409" y="1228"/>
                  </a:cubicBezTo>
                  <a:cubicBezTo>
                    <a:pt x="1432" y="1269"/>
                    <a:pt x="1446" y="1316"/>
                    <a:pt x="1446" y="1367"/>
                  </a:cubicBezTo>
                  <a:cubicBezTo>
                    <a:pt x="1446" y="1521"/>
                    <a:pt x="1321" y="1645"/>
                    <a:pt x="1167" y="1645"/>
                  </a:cubicBezTo>
                  <a:cubicBezTo>
                    <a:pt x="294" y="1645"/>
                    <a:pt x="294" y="1645"/>
                    <a:pt x="294" y="1645"/>
                  </a:cubicBezTo>
                  <a:cubicBezTo>
                    <a:pt x="877" y="1645"/>
                    <a:pt x="955" y="819"/>
                    <a:pt x="507" y="539"/>
                  </a:cubicBezTo>
                  <a:cubicBezTo>
                    <a:pt x="457" y="510"/>
                    <a:pt x="399" y="494"/>
                    <a:pt x="338" y="494"/>
                  </a:cubicBezTo>
                  <a:cubicBezTo>
                    <a:pt x="151" y="494"/>
                    <a:pt x="0" y="645"/>
                    <a:pt x="0" y="832"/>
                  </a:cubicBezTo>
                  <a:cubicBezTo>
                    <a:pt x="0" y="315"/>
                    <a:pt x="699" y="0"/>
                    <a:pt x="992" y="5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8"/>
            <p:cNvGrpSpPr/>
            <p:nvPr/>
          </p:nvGrpSpPr>
          <p:grpSpPr>
            <a:xfrm rot="13975806">
              <a:off x="3353901" y="3608659"/>
              <a:ext cx="239316" cy="348853"/>
              <a:chOff x="5429367" y="4908078"/>
              <a:chExt cx="319088" cy="465138"/>
            </a:xfrm>
            <a:solidFill>
              <a:schemeClr val="bg1"/>
            </a:solidFill>
          </p:grpSpPr>
          <p:sp>
            <p:nvSpPr>
              <p:cNvPr id="16" name="Freeform: Shape 16"/>
              <p:cNvSpPr/>
              <p:nvPr/>
            </p:nvSpPr>
            <p:spPr bwMode="auto">
              <a:xfrm>
                <a:off x="5429367" y="490807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17"/>
              <p:cNvSpPr/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18"/>
              <p:cNvSpPr/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9"/>
            <p:cNvGrpSpPr/>
            <p:nvPr/>
          </p:nvGrpSpPr>
          <p:grpSpPr>
            <a:xfrm>
              <a:off x="4447588" y="1753611"/>
              <a:ext cx="239316" cy="348853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20" name="Freeform: Shape 14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15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Group 10"/>
            <p:cNvGrpSpPr/>
            <p:nvPr/>
          </p:nvGrpSpPr>
          <p:grpSpPr>
            <a:xfrm rot="7811741">
              <a:off x="5459164" y="3646908"/>
              <a:ext cx="348853" cy="293489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3" name="Freeform: Shape 11"/>
              <p:cNvSpPr/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2"/>
              <p:cNvSpPr/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13"/>
              <p:cNvSpPr/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67" name="Straight Connector 30"/>
          <p:cNvCxnSpPr/>
          <p:nvPr/>
        </p:nvCxnSpPr>
        <p:spPr>
          <a:xfrm flipV="1">
            <a:off x="2275840" y="3644900"/>
            <a:ext cx="965200" cy="260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33"/>
          <p:cNvGrpSpPr/>
          <p:nvPr/>
        </p:nvGrpSpPr>
        <p:grpSpPr>
          <a:xfrm rot="7740000">
            <a:off x="5686709" y="3393767"/>
            <a:ext cx="881076" cy="448733"/>
            <a:chOff x="1392536" y="2481978"/>
            <a:chExt cx="3229538" cy="393200"/>
          </a:xfrm>
          <a:effectLst/>
        </p:grpSpPr>
        <p:cxnSp>
          <p:nvCxnSpPr>
            <p:cNvPr id="69" name="Straight Connector 34"/>
            <p:cNvCxnSpPr/>
            <p:nvPr/>
          </p:nvCxnSpPr>
          <p:spPr>
            <a:xfrm flipH="1" flipV="1">
              <a:off x="2654765" y="2481978"/>
              <a:ext cx="1967309" cy="3932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35"/>
            <p:cNvCxnSpPr/>
            <p:nvPr/>
          </p:nvCxnSpPr>
          <p:spPr>
            <a:xfrm flipH="1">
              <a:off x="1392536" y="2481978"/>
              <a:ext cx="129869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394970" y="3175000"/>
            <a:ext cx="22415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视频文件</a:t>
            </a:r>
          </a:p>
          <a:p>
            <a:endParaRPr lang="zh-CN" altLang="en-US" sz="2000"/>
          </a:p>
          <a:p>
            <a:r>
              <a:rPr lang="zh-CN" altLang="en-US" sz="2000"/>
              <a:t>使用本地文件存储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58610" y="2520315"/>
            <a:ext cx="20408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结构化数据</a:t>
            </a:r>
          </a:p>
          <a:p>
            <a:endParaRPr lang="zh-CN" altLang="en-US" sz="2000"/>
          </a:p>
          <a:p>
            <a:r>
              <a:rPr lang="zh-CN" altLang="en-US" sz="2000"/>
              <a:t>1. 使用MySQL进行本地持久化存储。</a:t>
            </a:r>
          </a:p>
          <a:p>
            <a:r>
              <a:rPr lang="zh-CN" altLang="en-US" sz="2000"/>
              <a:t>2. 使用Redis作为缓存降低MySQL数据库压力。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8780145" y="29591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151745" y="422910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chemeClr val="tx1"/>
                </a:solidFill>
                <a:sym typeface="+mn-ea"/>
              </a:rPr>
              <a:t>技术说明之</a:t>
            </a:r>
            <a:r>
              <a:rPr lang="zh-CN" altLang="en-US" sz="2800" b="1" dirty="0" smtClean="0">
                <a:solidFill>
                  <a:schemeClr val="tx1"/>
                </a:solidFill>
                <a:sym typeface="+mn-ea"/>
              </a:rPr>
              <a:t>视频播放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87500" y="2912110"/>
            <a:ext cx="7340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使用Gin框架完成</a:t>
            </a:r>
          </a:p>
        </p:txBody>
      </p:sp>
      <p:sp>
        <p:nvSpPr>
          <p:cNvPr id="2" name="KSO_Shape"/>
          <p:cNvSpPr/>
          <p:nvPr/>
        </p:nvSpPr>
        <p:spPr bwMode="auto">
          <a:xfrm>
            <a:off x="8780145" y="28575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rot="9728890">
            <a:off x="10151745" y="421894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Shape"/>
          <p:cNvSpPr/>
          <p:nvPr/>
        </p:nvSpPr>
        <p:spPr bwMode="auto">
          <a:xfrm>
            <a:off x="2664155" y="1302791"/>
            <a:ext cx="3859475" cy="3555811"/>
          </a:xfrm>
          <a:custGeom>
            <a:avLst/>
            <a:gdLst>
              <a:gd name="T0" fmla="*/ 1903431 w 6068"/>
              <a:gd name="T1" fmla="*/ 1142937 h 6067"/>
              <a:gd name="T2" fmla="*/ 1141808 w 6068"/>
              <a:gd name="T3" fmla="*/ 1142937 h 6067"/>
              <a:gd name="T4" fmla="*/ 1141808 w 6068"/>
              <a:gd name="T5" fmla="*/ 1523812 h 6067"/>
              <a:gd name="T6" fmla="*/ 761310 w 6068"/>
              <a:gd name="T7" fmla="*/ 1905000 h 6067"/>
              <a:gd name="T8" fmla="*/ 761310 w 6068"/>
              <a:gd name="T9" fmla="*/ 1142937 h 6067"/>
              <a:gd name="T10" fmla="*/ 380498 w 6068"/>
              <a:gd name="T11" fmla="*/ 1142937 h 6067"/>
              <a:gd name="T12" fmla="*/ 0 w 6068"/>
              <a:gd name="T13" fmla="*/ 761749 h 6067"/>
              <a:gd name="T14" fmla="*/ 761310 w 6068"/>
              <a:gd name="T15" fmla="*/ 761749 h 6067"/>
              <a:gd name="T16" fmla="*/ 761310 w 6068"/>
              <a:gd name="T17" fmla="*/ 380874 h 6067"/>
              <a:gd name="T18" fmla="*/ 1141808 w 6068"/>
              <a:gd name="T19" fmla="*/ 0 h 6067"/>
              <a:gd name="T20" fmla="*/ 1141808 w 6068"/>
              <a:gd name="T21" fmla="*/ 761749 h 6067"/>
              <a:gd name="T22" fmla="*/ 1522306 w 6068"/>
              <a:gd name="T23" fmla="*/ 761749 h 6067"/>
              <a:gd name="T24" fmla="*/ 1903431 w 6068"/>
              <a:gd name="T25" fmla="*/ 1142937 h 6067"/>
              <a:gd name="T26" fmla="*/ 1073738 w 6068"/>
              <a:gd name="T27" fmla="*/ 830513 h 6067"/>
              <a:gd name="T28" fmla="*/ 832202 w 6068"/>
              <a:gd name="T29" fmla="*/ 830513 h 6067"/>
              <a:gd name="T30" fmla="*/ 832202 w 6068"/>
              <a:gd name="T31" fmla="*/ 1071661 h 6067"/>
              <a:gd name="T32" fmla="*/ 1073738 w 6068"/>
              <a:gd name="T33" fmla="*/ 1071661 h 6067"/>
              <a:gd name="T34" fmla="*/ 1073738 w 6068"/>
              <a:gd name="T35" fmla="*/ 830513 h 606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68" h="6067">
                <a:moveTo>
                  <a:pt x="6068" y="3640"/>
                </a:moveTo>
                <a:lnTo>
                  <a:pt x="3640" y="3640"/>
                </a:lnTo>
                <a:lnTo>
                  <a:pt x="3640" y="4853"/>
                </a:lnTo>
                <a:lnTo>
                  <a:pt x="2427" y="6067"/>
                </a:lnTo>
                <a:lnTo>
                  <a:pt x="2427" y="3640"/>
                </a:lnTo>
                <a:lnTo>
                  <a:pt x="1213" y="3640"/>
                </a:lnTo>
                <a:lnTo>
                  <a:pt x="0" y="2426"/>
                </a:lnTo>
                <a:lnTo>
                  <a:pt x="2427" y="2426"/>
                </a:lnTo>
                <a:lnTo>
                  <a:pt x="2427" y="1213"/>
                </a:lnTo>
                <a:lnTo>
                  <a:pt x="3640" y="0"/>
                </a:lnTo>
                <a:lnTo>
                  <a:pt x="3640" y="2426"/>
                </a:lnTo>
                <a:lnTo>
                  <a:pt x="4853" y="2426"/>
                </a:lnTo>
                <a:lnTo>
                  <a:pt x="6068" y="3640"/>
                </a:lnTo>
                <a:close/>
                <a:moveTo>
                  <a:pt x="3423" y="2645"/>
                </a:moveTo>
                <a:lnTo>
                  <a:pt x="2653" y="2645"/>
                </a:lnTo>
                <a:lnTo>
                  <a:pt x="2653" y="3413"/>
                </a:lnTo>
                <a:lnTo>
                  <a:pt x="3423" y="3413"/>
                </a:lnTo>
                <a:lnTo>
                  <a:pt x="3423" y="264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566249" y="2330940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PART 3</a:t>
            </a:r>
            <a:endParaRPr lang="zh-CN" altLang="en-US" sz="3600" dirty="0"/>
          </a:p>
        </p:txBody>
      </p:sp>
      <p:sp>
        <p:nvSpPr>
          <p:cNvPr id="2" name="任意多边形 1"/>
          <p:cNvSpPr/>
          <p:nvPr/>
        </p:nvSpPr>
        <p:spPr>
          <a:xfrm>
            <a:off x="6294594" y="3044045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600" dirty="0" smtClean="0">
                <a:solidFill>
                  <a:schemeClr val="bg1"/>
                </a:solidFill>
                <a:sym typeface="+mn-ea"/>
              </a:rPr>
              <a:t>难点突破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chemeClr val="tx1"/>
                </a:solidFill>
                <a:sym typeface="+mn-ea"/>
              </a:rPr>
              <a:t>难点突破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5615" y="1589405"/>
            <a:ext cx="50203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由于团队成员在此之前都几乎没有协作开发的经验，在项目开发初期经常会出现push错误代码和错误合并分支的情况，但所幸在分工时，任务代码已经尽可能解耦，在大家熟悉git使用后已能顺利协作开发。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00620" y="1036955"/>
            <a:ext cx="2819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视频帧截取作为封面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79615" y="1589405"/>
            <a:ext cx="36607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视频上传截取视频帧作为视频封面，本小组将视频上传并存储完成后，异步执行ffmpeg进行视频的关键帧截取并存储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63140" y="1162685"/>
            <a:ext cx="2474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协作开发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394700" y="3746500"/>
            <a:ext cx="3898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etcd使用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91935" y="4293235"/>
            <a:ext cx="5080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Etcd是一种分布式的非关系型、以键值形式存储的数据库，常用来实现服务发现功能。但在项目初期，由于未能处理好服务与etcd注册之间的关系，导致各个服务的信息注册续租不可用，在经过更深入的学习后解决该问题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63140" y="3746500"/>
            <a:ext cx="2474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go-micro使用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67510" y="4293235"/>
            <a:ext cx="32245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由于对微服务并不是十分了解，因此选用了一位团队成员使用过的go-micro微服务框架，而不是go-zero这类更新的微服务框架。</a:t>
            </a:r>
          </a:p>
        </p:txBody>
      </p:sp>
      <p:sp>
        <p:nvSpPr>
          <p:cNvPr id="8" name="KSO_Shape"/>
          <p:cNvSpPr/>
          <p:nvPr/>
        </p:nvSpPr>
        <p:spPr bwMode="auto">
          <a:xfrm>
            <a:off x="4165930" y="1911756"/>
            <a:ext cx="3859475" cy="3555811"/>
          </a:xfrm>
          <a:custGeom>
            <a:avLst/>
            <a:gdLst>
              <a:gd name="T0" fmla="*/ 1903431 w 6068"/>
              <a:gd name="T1" fmla="*/ 1142937 h 6067"/>
              <a:gd name="T2" fmla="*/ 1141808 w 6068"/>
              <a:gd name="T3" fmla="*/ 1142937 h 6067"/>
              <a:gd name="T4" fmla="*/ 1141808 w 6068"/>
              <a:gd name="T5" fmla="*/ 1523812 h 6067"/>
              <a:gd name="T6" fmla="*/ 761310 w 6068"/>
              <a:gd name="T7" fmla="*/ 1905000 h 6067"/>
              <a:gd name="T8" fmla="*/ 761310 w 6068"/>
              <a:gd name="T9" fmla="*/ 1142937 h 6067"/>
              <a:gd name="T10" fmla="*/ 380498 w 6068"/>
              <a:gd name="T11" fmla="*/ 1142937 h 6067"/>
              <a:gd name="T12" fmla="*/ 0 w 6068"/>
              <a:gd name="T13" fmla="*/ 761749 h 6067"/>
              <a:gd name="T14" fmla="*/ 761310 w 6068"/>
              <a:gd name="T15" fmla="*/ 761749 h 6067"/>
              <a:gd name="T16" fmla="*/ 761310 w 6068"/>
              <a:gd name="T17" fmla="*/ 380874 h 6067"/>
              <a:gd name="T18" fmla="*/ 1141808 w 6068"/>
              <a:gd name="T19" fmla="*/ 0 h 6067"/>
              <a:gd name="T20" fmla="*/ 1141808 w 6068"/>
              <a:gd name="T21" fmla="*/ 761749 h 6067"/>
              <a:gd name="T22" fmla="*/ 1522306 w 6068"/>
              <a:gd name="T23" fmla="*/ 761749 h 6067"/>
              <a:gd name="T24" fmla="*/ 1903431 w 6068"/>
              <a:gd name="T25" fmla="*/ 1142937 h 6067"/>
              <a:gd name="T26" fmla="*/ 1073738 w 6068"/>
              <a:gd name="T27" fmla="*/ 830513 h 6067"/>
              <a:gd name="T28" fmla="*/ 832202 w 6068"/>
              <a:gd name="T29" fmla="*/ 830513 h 6067"/>
              <a:gd name="T30" fmla="*/ 832202 w 6068"/>
              <a:gd name="T31" fmla="*/ 1071661 h 6067"/>
              <a:gd name="T32" fmla="*/ 1073738 w 6068"/>
              <a:gd name="T33" fmla="*/ 1071661 h 6067"/>
              <a:gd name="T34" fmla="*/ 1073738 w 6068"/>
              <a:gd name="T35" fmla="*/ 830513 h 606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68" h="6067">
                <a:moveTo>
                  <a:pt x="6068" y="3640"/>
                </a:moveTo>
                <a:lnTo>
                  <a:pt x="3640" y="3640"/>
                </a:lnTo>
                <a:lnTo>
                  <a:pt x="3640" y="4853"/>
                </a:lnTo>
                <a:lnTo>
                  <a:pt x="2427" y="6067"/>
                </a:lnTo>
                <a:lnTo>
                  <a:pt x="2427" y="3640"/>
                </a:lnTo>
                <a:lnTo>
                  <a:pt x="1213" y="3640"/>
                </a:lnTo>
                <a:lnTo>
                  <a:pt x="0" y="2426"/>
                </a:lnTo>
                <a:lnTo>
                  <a:pt x="2427" y="2426"/>
                </a:lnTo>
                <a:lnTo>
                  <a:pt x="2427" y="1213"/>
                </a:lnTo>
                <a:lnTo>
                  <a:pt x="3640" y="0"/>
                </a:lnTo>
                <a:lnTo>
                  <a:pt x="3640" y="2426"/>
                </a:lnTo>
                <a:lnTo>
                  <a:pt x="4853" y="2426"/>
                </a:lnTo>
                <a:lnTo>
                  <a:pt x="6068" y="3640"/>
                </a:lnTo>
                <a:close/>
                <a:moveTo>
                  <a:pt x="3423" y="2645"/>
                </a:moveTo>
                <a:lnTo>
                  <a:pt x="2653" y="2645"/>
                </a:lnTo>
                <a:lnTo>
                  <a:pt x="2653" y="3413"/>
                </a:lnTo>
                <a:lnTo>
                  <a:pt x="3423" y="3413"/>
                </a:lnTo>
                <a:lnTo>
                  <a:pt x="3423" y="264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8780145" y="29591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151745" y="422910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ym typeface="+mn-ea"/>
              </a:rPr>
              <a:t>难点突破之</a:t>
            </a:r>
            <a:r>
              <a:rPr lang="zh-CN" altLang="en-US" sz="2800" b="1" dirty="0" smtClean="0">
                <a:sym typeface="+mn-ea"/>
              </a:rPr>
              <a:t>关注</a:t>
            </a:r>
            <a:r>
              <a:rPr lang="en-US" altLang="zh-CN" sz="2800" b="1" dirty="0" smtClean="0">
                <a:sym typeface="+mn-ea"/>
              </a:rPr>
              <a:t>/</a:t>
            </a:r>
            <a:r>
              <a:rPr lang="zh-CN" altLang="en-US" sz="2800" b="1" dirty="0" smtClean="0">
                <a:sym typeface="+mn-ea"/>
              </a:rPr>
              <a:t>粉丝列表</a:t>
            </a:r>
            <a:endParaRPr lang="zh-CN" altLang="en-US" sz="28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2015" y="1824990"/>
            <a:ext cx="73812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每个用户的关注列表和粉丝列表都采用redis的Zset数据结构作为缓存进行存储，将关注时的时间戳作为Score，按照时间倒序返回。当查看别人的关注（粉丝）列表时，查询该用户的关注（粉丝）列表，记作S1。同时查询自己的关注列表记作S0，采用Redis的InterStore操作将两个有序结合进行求交集操作，生成一个新的存储该用户和其他用户的交集关注，同时设置一个过期时间(1分钟)。当下一次请求来就直接在redis中可以取到这个结果，若结果已过期则重新计算，这样会存在一个短期的数据不一致情况。也就是说，当缓存key未过期时，他进行关注或取关操作，则这一结果会在key过期后下一次请求才会看到。</a:t>
            </a:r>
          </a:p>
        </p:txBody>
      </p:sp>
      <p:sp>
        <p:nvSpPr>
          <p:cNvPr id="2" name="KSO_Shape"/>
          <p:cNvSpPr/>
          <p:nvPr/>
        </p:nvSpPr>
        <p:spPr bwMode="auto">
          <a:xfrm>
            <a:off x="8780145" y="28575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rot="9728890">
            <a:off x="10151745" y="421894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Shape"/>
          <p:cNvSpPr/>
          <p:nvPr/>
        </p:nvSpPr>
        <p:spPr bwMode="auto">
          <a:xfrm>
            <a:off x="2664155" y="1302791"/>
            <a:ext cx="3859475" cy="3555811"/>
          </a:xfrm>
          <a:custGeom>
            <a:avLst/>
            <a:gdLst>
              <a:gd name="T0" fmla="*/ 1903431 w 6068"/>
              <a:gd name="T1" fmla="*/ 1142937 h 6067"/>
              <a:gd name="T2" fmla="*/ 1141808 w 6068"/>
              <a:gd name="T3" fmla="*/ 1142937 h 6067"/>
              <a:gd name="T4" fmla="*/ 1141808 w 6068"/>
              <a:gd name="T5" fmla="*/ 1523812 h 6067"/>
              <a:gd name="T6" fmla="*/ 761310 w 6068"/>
              <a:gd name="T7" fmla="*/ 1905000 h 6067"/>
              <a:gd name="T8" fmla="*/ 761310 w 6068"/>
              <a:gd name="T9" fmla="*/ 1142937 h 6067"/>
              <a:gd name="T10" fmla="*/ 380498 w 6068"/>
              <a:gd name="T11" fmla="*/ 1142937 h 6067"/>
              <a:gd name="T12" fmla="*/ 0 w 6068"/>
              <a:gd name="T13" fmla="*/ 761749 h 6067"/>
              <a:gd name="T14" fmla="*/ 761310 w 6068"/>
              <a:gd name="T15" fmla="*/ 761749 h 6067"/>
              <a:gd name="T16" fmla="*/ 761310 w 6068"/>
              <a:gd name="T17" fmla="*/ 380874 h 6067"/>
              <a:gd name="T18" fmla="*/ 1141808 w 6068"/>
              <a:gd name="T19" fmla="*/ 0 h 6067"/>
              <a:gd name="T20" fmla="*/ 1141808 w 6068"/>
              <a:gd name="T21" fmla="*/ 761749 h 6067"/>
              <a:gd name="T22" fmla="*/ 1522306 w 6068"/>
              <a:gd name="T23" fmla="*/ 761749 h 6067"/>
              <a:gd name="T24" fmla="*/ 1903431 w 6068"/>
              <a:gd name="T25" fmla="*/ 1142937 h 6067"/>
              <a:gd name="T26" fmla="*/ 1073738 w 6068"/>
              <a:gd name="T27" fmla="*/ 830513 h 6067"/>
              <a:gd name="T28" fmla="*/ 832202 w 6068"/>
              <a:gd name="T29" fmla="*/ 830513 h 6067"/>
              <a:gd name="T30" fmla="*/ 832202 w 6068"/>
              <a:gd name="T31" fmla="*/ 1071661 h 6067"/>
              <a:gd name="T32" fmla="*/ 1073738 w 6068"/>
              <a:gd name="T33" fmla="*/ 1071661 h 6067"/>
              <a:gd name="T34" fmla="*/ 1073738 w 6068"/>
              <a:gd name="T35" fmla="*/ 830513 h 606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68" h="6067">
                <a:moveTo>
                  <a:pt x="6068" y="3640"/>
                </a:moveTo>
                <a:lnTo>
                  <a:pt x="3640" y="3640"/>
                </a:lnTo>
                <a:lnTo>
                  <a:pt x="3640" y="4853"/>
                </a:lnTo>
                <a:lnTo>
                  <a:pt x="2427" y="6067"/>
                </a:lnTo>
                <a:lnTo>
                  <a:pt x="2427" y="3640"/>
                </a:lnTo>
                <a:lnTo>
                  <a:pt x="1213" y="3640"/>
                </a:lnTo>
                <a:lnTo>
                  <a:pt x="0" y="2426"/>
                </a:lnTo>
                <a:lnTo>
                  <a:pt x="2427" y="2426"/>
                </a:lnTo>
                <a:lnTo>
                  <a:pt x="2427" y="1213"/>
                </a:lnTo>
                <a:lnTo>
                  <a:pt x="3640" y="0"/>
                </a:lnTo>
                <a:lnTo>
                  <a:pt x="3640" y="2426"/>
                </a:lnTo>
                <a:lnTo>
                  <a:pt x="4853" y="2426"/>
                </a:lnTo>
                <a:lnTo>
                  <a:pt x="6068" y="3640"/>
                </a:lnTo>
                <a:close/>
                <a:moveTo>
                  <a:pt x="3423" y="2645"/>
                </a:moveTo>
                <a:lnTo>
                  <a:pt x="2653" y="2645"/>
                </a:lnTo>
                <a:lnTo>
                  <a:pt x="2653" y="3413"/>
                </a:lnTo>
                <a:lnTo>
                  <a:pt x="3423" y="3413"/>
                </a:lnTo>
                <a:lnTo>
                  <a:pt x="3423" y="264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566249" y="2330940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PART 4</a:t>
            </a:r>
            <a:endParaRPr lang="zh-CN" altLang="en-US" sz="3600" dirty="0"/>
          </a:p>
        </p:txBody>
      </p:sp>
      <p:sp>
        <p:nvSpPr>
          <p:cNvPr id="2" name="任意多边形 1"/>
          <p:cNvSpPr/>
          <p:nvPr/>
        </p:nvSpPr>
        <p:spPr>
          <a:xfrm>
            <a:off x="6294594" y="3044045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sym typeface="+mn-ea"/>
              </a:rPr>
              <a:t>成员分工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8780145" y="29591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151745" y="422910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76897" y="391956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ym typeface="+mn-ea"/>
              </a:rPr>
              <a:t>成员分工</a:t>
            </a:r>
          </a:p>
        </p:txBody>
      </p:sp>
      <p:sp>
        <p:nvSpPr>
          <p:cNvPr id="2" name="KSO_Shape"/>
          <p:cNvSpPr/>
          <p:nvPr/>
        </p:nvSpPr>
        <p:spPr bwMode="auto">
          <a:xfrm>
            <a:off x="8780145" y="28575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rot="9728890">
            <a:off x="10151745" y="421894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3"/>
          <p:cNvGrpSpPr/>
          <p:nvPr/>
        </p:nvGrpSpPr>
        <p:grpSpPr>
          <a:xfrm>
            <a:off x="2166099" y="1612972"/>
            <a:ext cx="4779449" cy="3632016"/>
            <a:chOff x="7274787" y="2917060"/>
            <a:chExt cx="9558900" cy="7280737"/>
          </a:xfrm>
        </p:grpSpPr>
        <p:grpSp>
          <p:nvGrpSpPr>
            <p:cNvPr id="7" name="Group 26"/>
            <p:cNvGrpSpPr/>
            <p:nvPr/>
          </p:nvGrpSpPr>
          <p:grpSpPr bwMode="auto">
            <a:xfrm>
              <a:off x="8116602" y="4186992"/>
              <a:ext cx="7859033" cy="5485098"/>
              <a:chOff x="4107988" y="2586038"/>
              <a:chExt cx="3971264" cy="2748585"/>
            </a:xfrm>
          </p:grpSpPr>
          <p:sp>
            <p:nvSpPr>
              <p:cNvPr id="23" name="Freeform 6"/>
              <p:cNvSpPr/>
              <p:nvPr/>
            </p:nvSpPr>
            <p:spPr>
              <a:xfrm rot="5400000">
                <a:off x="3903401" y="3088971"/>
                <a:ext cx="1796419" cy="1380895"/>
              </a:xfrm>
              <a:custGeom>
                <a:avLst/>
                <a:gdLst>
                  <a:gd name="connsiteX0" fmla="*/ 1795462 w 1795462"/>
                  <a:gd name="connsiteY0" fmla="*/ 1381125 h 1381125"/>
                  <a:gd name="connsiteX1" fmla="*/ 0 w 1795462"/>
                  <a:gd name="connsiteY1" fmla="*/ 514350 h 1381125"/>
                  <a:gd name="connsiteX2" fmla="*/ 0 w 1795462"/>
                  <a:gd name="connsiteY2" fmla="*/ 0 h 1381125"/>
                  <a:gd name="connsiteX3" fmla="*/ 1790700 w 1795462"/>
                  <a:gd name="connsiteY3" fmla="*/ 862013 h 1381125"/>
                  <a:gd name="connsiteX4" fmla="*/ 1795462 w 1795462"/>
                  <a:gd name="connsiteY4" fmla="*/ 1381125 h 1381125"/>
                  <a:gd name="connsiteX0-1" fmla="*/ 1795462 w 1795462"/>
                  <a:gd name="connsiteY0-2" fmla="*/ 1381125 h 1381125"/>
                  <a:gd name="connsiteX1-3" fmla="*/ 0 w 1795462"/>
                  <a:gd name="connsiteY1-4" fmla="*/ 514350 h 1381125"/>
                  <a:gd name="connsiteX2-5" fmla="*/ 0 w 1795462"/>
                  <a:gd name="connsiteY2-6" fmla="*/ 0 h 1381125"/>
                  <a:gd name="connsiteX3-7" fmla="*/ 1790700 w 1795462"/>
                  <a:gd name="connsiteY3-8" fmla="*/ 866776 h 1381125"/>
                  <a:gd name="connsiteX4-9" fmla="*/ 1795462 w 1795462"/>
                  <a:gd name="connsiteY4-10" fmla="*/ 1381125 h 1381125"/>
                  <a:gd name="connsiteX0-11" fmla="*/ 1795462 w 1795462"/>
                  <a:gd name="connsiteY0-12" fmla="*/ 1381125 h 1381125"/>
                  <a:gd name="connsiteX1-13" fmla="*/ 3 w 1795462"/>
                  <a:gd name="connsiteY1-14" fmla="*/ 519113 h 1381125"/>
                  <a:gd name="connsiteX2-15" fmla="*/ 0 w 1795462"/>
                  <a:gd name="connsiteY2-16" fmla="*/ 0 h 1381125"/>
                  <a:gd name="connsiteX3-17" fmla="*/ 1790700 w 1795462"/>
                  <a:gd name="connsiteY3-18" fmla="*/ 866776 h 1381125"/>
                  <a:gd name="connsiteX4-19" fmla="*/ 1795462 w 1795462"/>
                  <a:gd name="connsiteY4-20" fmla="*/ 1381125 h 13811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95462" h="1381125">
                    <a:moveTo>
                      <a:pt x="1795462" y="1381125"/>
                    </a:moveTo>
                    <a:lnTo>
                      <a:pt x="3" y="519113"/>
                    </a:lnTo>
                    <a:cubicBezTo>
                      <a:pt x="2" y="346075"/>
                      <a:pt x="1" y="173038"/>
                      <a:pt x="0" y="0"/>
                    </a:cubicBezTo>
                    <a:lnTo>
                      <a:pt x="1790700" y="866776"/>
                    </a:lnTo>
                    <a:cubicBezTo>
                      <a:pt x="1792287" y="1039813"/>
                      <a:pt x="1793875" y="1208088"/>
                      <a:pt x="1795462" y="138112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70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7"/>
              <p:cNvSpPr/>
              <p:nvPr/>
            </p:nvSpPr>
            <p:spPr>
              <a:xfrm rot="5400000">
                <a:off x="4439152" y="3119917"/>
                <a:ext cx="2453414" cy="1385657"/>
              </a:xfrm>
              <a:custGeom>
                <a:avLst/>
                <a:gdLst>
                  <a:gd name="connsiteX0" fmla="*/ 2452687 w 2452687"/>
                  <a:gd name="connsiteY0" fmla="*/ 1385888 h 1385888"/>
                  <a:gd name="connsiteX1" fmla="*/ 0 w 2452687"/>
                  <a:gd name="connsiteY1" fmla="*/ 514350 h 1385888"/>
                  <a:gd name="connsiteX2" fmla="*/ 0 w 2452687"/>
                  <a:gd name="connsiteY2" fmla="*/ 0 h 1385888"/>
                  <a:gd name="connsiteX3" fmla="*/ 2447925 w 2452687"/>
                  <a:gd name="connsiteY3" fmla="*/ 866775 h 1385888"/>
                  <a:gd name="connsiteX4" fmla="*/ 2452687 w 2452687"/>
                  <a:gd name="connsiteY4" fmla="*/ 1385888 h 1385888"/>
                  <a:gd name="connsiteX0-1" fmla="*/ 2452687 w 2452687"/>
                  <a:gd name="connsiteY0-2" fmla="*/ 1385888 h 1385888"/>
                  <a:gd name="connsiteX1-3" fmla="*/ 2384 w 2452687"/>
                  <a:gd name="connsiteY1-4" fmla="*/ 528637 h 1385888"/>
                  <a:gd name="connsiteX2-5" fmla="*/ 0 w 2452687"/>
                  <a:gd name="connsiteY2-6" fmla="*/ 0 h 1385888"/>
                  <a:gd name="connsiteX3-7" fmla="*/ 2447925 w 2452687"/>
                  <a:gd name="connsiteY3-8" fmla="*/ 866775 h 1385888"/>
                  <a:gd name="connsiteX4-9" fmla="*/ 2452687 w 2452687"/>
                  <a:gd name="connsiteY4-10" fmla="*/ 1385888 h 13858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52687" h="1385888">
                    <a:moveTo>
                      <a:pt x="2452687" y="1385888"/>
                    </a:moveTo>
                    <a:lnTo>
                      <a:pt x="2384" y="528637"/>
                    </a:lnTo>
                    <a:cubicBezTo>
                      <a:pt x="1589" y="352425"/>
                      <a:pt x="795" y="176212"/>
                      <a:pt x="0" y="0"/>
                    </a:cubicBezTo>
                    <a:lnTo>
                      <a:pt x="2447925" y="866775"/>
                    </a:lnTo>
                    <a:cubicBezTo>
                      <a:pt x="2449512" y="1038225"/>
                      <a:pt x="2451100" y="1209675"/>
                      <a:pt x="2452687" y="13858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70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>
              <a:xfrm rot="5400000">
                <a:off x="6480277" y="3456350"/>
                <a:ext cx="1799593" cy="1382482"/>
              </a:xfrm>
              <a:custGeom>
                <a:avLst/>
                <a:gdLst>
                  <a:gd name="connsiteX0" fmla="*/ 1795462 w 1795462"/>
                  <a:gd name="connsiteY0" fmla="*/ 1381125 h 1381125"/>
                  <a:gd name="connsiteX1" fmla="*/ 0 w 1795462"/>
                  <a:gd name="connsiteY1" fmla="*/ 514350 h 1381125"/>
                  <a:gd name="connsiteX2" fmla="*/ 0 w 1795462"/>
                  <a:gd name="connsiteY2" fmla="*/ 0 h 1381125"/>
                  <a:gd name="connsiteX3" fmla="*/ 1790700 w 1795462"/>
                  <a:gd name="connsiteY3" fmla="*/ 862013 h 1381125"/>
                  <a:gd name="connsiteX4" fmla="*/ 1795462 w 1795462"/>
                  <a:gd name="connsiteY4" fmla="*/ 1381125 h 1381125"/>
                  <a:gd name="connsiteX0-1" fmla="*/ 1795462 w 1795462"/>
                  <a:gd name="connsiteY0-2" fmla="*/ 1381125 h 1381125"/>
                  <a:gd name="connsiteX1-3" fmla="*/ 0 w 1795462"/>
                  <a:gd name="connsiteY1-4" fmla="*/ 514350 h 1381125"/>
                  <a:gd name="connsiteX2-5" fmla="*/ 0 w 1795462"/>
                  <a:gd name="connsiteY2-6" fmla="*/ 0 h 1381125"/>
                  <a:gd name="connsiteX3-7" fmla="*/ 1790700 w 1795462"/>
                  <a:gd name="connsiteY3-8" fmla="*/ 866776 h 1381125"/>
                  <a:gd name="connsiteX4-9" fmla="*/ 1795462 w 1795462"/>
                  <a:gd name="connsiteY4-10" fmla="*/ 1381125 h 1381125"/>
                  <a:gd name="connsiteX0-11" fmla="*/ 1800223 w 1800223"/>
                  <a:gd name="connsiteY0-12" fmla="*/ 1381125 h 1381125"/>
                  <a:gd name="connsiteX1-13" fmla="*/ 0 w 1800223"/>
                  <a:gd name="connsiteY1-14" fmla="*/ 514350 h 1381125"/>
                  <a:gd name="connsiteX2-15" fmla="*/ 4761 w 1800223"/>
                  <a:gd name="connsiteY2-16" fmla="*/ 0 h 1381125"/>
                  <a:gd name="connsiteX3-17" fmla="*/ 1795461 w 1800223"/>
                  <a:gd name="connsiteY3-18" fmla="*/ 866776 h 1381125"/>
                  <a:gd name="connsiteX4-19" fmla="*/ 1800223 w 1800223"/>
                  <a:gd name="connsiteY4-20" fmla="*/ 1381125 h 1381125"/>
                  <a:gd name="connsiteX0-21" fmla="*/ 1800223 w 1800223"/>
                  <a:gd name="connsiteY0-22" fmla="*/ 1381125 h 1381125"/>
                  <a:gd name="connsiteX1-23" fmla="*/ 0 w 1800223"/>
                  <a:gd name="connsiteY1-24" fmla="*/ 514350 h 1381125"/>
                  <a:gd name="connsiteX2-25" fmla="*/ 2380 w 1800223"/>
                  <a:gd name="connsiteY2-26" fmla="*/ 0 h 1381125"/>
                  <a:gd name="connsiteX3-27" fmla="*/ 1795461 w 1800223"/>
                  <a:gd name="connsiteY3-28" fmla="*/ 866776 h 1381125"/>
                  <a:gd name="connsiteX4-29" fmla="*/ 1800223 w 1800223"/>
                  <a:gd name="connsiteY4-30" fmla="*/ 1381125 h 13811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00223" h="1381125">
                    <a:moveTo>
                      <a:pt x="1800223" y="1381125"/>
                    </a:moveTo>
                    <a:lnTo>
                      <a:pt x="0" y="514350"/>
                    </a:lnTo>
                    <a:cubicBezTo>
                      <a:pt x="793" y="342900"/>
                      <a:pt x="1587" y="171450"/>
                      <a:pt x="2380" y="0"/>
                    </a:cubicBezTo>
                    <a:lnTo>
                      <a:pt x="1795461" y="866776"/>
                    </a:lnTo>
                    <a:cubicBezTo>
                      <a:pt x="1797048" y="1039813"/>
                      <a:pt x="1798636" y="1208088"/>
                      <a:pt x="1800223" y="138112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70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>
              <a:xfrm rot="5400000">
                <a:off x="5296260" y="3415088"/>
                <a:ext cx="2453414" cy="1385657"/>
              </a:xfrm>
              <a:custGeom>
                <a:avLst/>
                <a:gdLst>
                  <a:gd name="connsiteX0" fmla="*/ 2452687 w 2452687"/>
                  <a:gd name="connsiteY0" fmla="*/ 1385888 h 1385888"/>
                  <a:gd name="connsiteX1" fmla="*/ 0 w 2452687"/>
                  <a:gd name="connsiteY1" fmla="*/ 514350 h 1385888"/>
                  <a:gd name="connsiteX2" fmla="*/ 0 w 2452687"/>
                  <a:gd name="connsiteY2" fmla="*/ 0 h 1385888"/>
                  <a:gd name="connsiteX3" fmla="*/ 2447925 w 2452687"/>
                  <a:gd name="connsiteY3" fmla="*/ 866775 h 1385888"/>
                  <a:gd name="connsiteX4" fmla="*/ 2452687 w 2452687"/>
                  <a:gd name="connsiteY4" fmla="*/ 1385888 h 1385888"/>
                  <a:gd name="connsiteX0-1" fmla="*/ 2452687 w 2452687"/>
                  <a:gd name="connsiteY0-2" fmla="*/ 1385888 h 1385888"/>
                  <a:gd name="connsiteX1-3" fmla="*/ 3 w 2452687"/>
                  <a:gd name="connsiteY1-4" fmla="*/ 521494 h 1385888"/>
                  <a:gd name="connsiteX2-5" fmla="*/ 0 w 2452687"/>
                  <a:gd name="connsiteY2-6" fmla="*/ 0 h 1385888"/>
                  <a:gd name="connsiteX3-7" fmla="*/ 2447925 w 2452687"/>
                  <a:gd name="connsiteY3-8" fmla="*/ 866775 h 1385888"/>
                  <a:gd name="connsiteX4-9" fmla="*/ 2452687 w 2452687"/>
                  <a:gd name="connsiteY4-10" fmla="*/ 1385888 h 1385888"/>
                  <a:gd name="connsiteX0-11" fmla="*/ 2452687 w 2452687"/>
                  <a:gd name="connsiteY0-12" fmla="*/ 1385888 h 1385888"/>
                  <a:gd name="connsiteX1-13" fmla="*/ 6 w 2452687"/>
                  <a:gd name="connsiteY1-14" fmla="*/ 523875 h 1385888"/>
                  <a:gd name="connsiteX2-15" fmla="*/ 0 w 2452687"/>
                  <a:gd name="connsiteY2-16" fmla="*/ 0 h 1385888"/>
                  <a:gd name="connsiteX3-17" fmla="*/ 2447925 w 2452687"/>
                  <a:gd name="connsiteY3-18" fmla="*/ 866775 h 1385888"/>
                  <a:gd name="connsiteX4-19" fmla="*/ 2452687 w 2452687"/>
                  <a:gd name="connsiteY4-20" fmla="*/ 1385888 h 13858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52687" h="1385888">
                    <a:moveTo>
                      <a:pt x="2452687" y="1385888"/>
                    </a:moveTo>
                    <a:lnTo>
                      <a:pt x="6" y="523875"/>
                    </a:lnTo>
                    <a:cubicBezTo>
                      <a:pt x="5" y="350044"/>
                      <a:pt x="1" y="173831"/>
                      <a:pt x="0" y="0"/>
                    </a:cubicBezTo>
                    <a:lnTo>
                      <a:pt x="2447925" y="866775"/>
                    </a:lnTo>
                    <a:cubicBezTo>
                      <a:pt x="2449512" y="1038225"/>
                      <a:pt x="2451100" y="1209675"/>
                      <a:pt x="2452687" y="13858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70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Rectangle 10"/>
              <p:cNvSpPr/>
              <p:nvPr/>
            </p:nvSpPr>
            <p:spPr>
              <a:xfrm rot="5400000">
                <a:off x="4719327" y="3696849"/>
                <a:ext cx="2748585" cy="52696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3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成员分工</a:t>
                </a:r>
              </a:p>
            </p:txBody>
          </p:sp>
          <p:sp>
            <p:nvSpPr>
              <p:cNvPr id="29" name="Rectangle 11"/>
              <p:cNvSpPr/>
              <p:nvPr/>
            </p:nvSpPr>
            <p:spPr>
              <a:xfrm rot="5400000">
                <a:off x="5870019" y="3700024"/>
                <a:ext cx="2169351" cy="52537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altLang="zh-CN" sz="14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Rectangle 12"/>
              <p:cNvSpPr/>
              <p:nvPr/>
            </p:nvSpPr>
            <p:spPr>
              <a:xfrm rot="5400000">
                <a:off x="4147869" y="3700023"/>
                <a:ext cx="2169351" cy="52537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altLang="zh-CN" sz="14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 13"/>
              <p:cNvSpPr/>
              <p:nvPr/>
            </p:nvSpPr>
            <p:spPr>
              <a:xfrm rot="5400000">
                <a:off x="7097679" y="3699231"/>
                <a:ext cx="1436183" cy="52696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altLang="zh-CN" sz="14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 14"/>
              <p:cNvSpPr/>
              <p:nvPr/>
            </p:nvSpPr>
            <p:spPr>
              <a:xfrm rot="5400000">
                <a:off x="3653377" y="3699231"/>
                <a:ext cx="1436183" cy="52696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4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33" name="Straight Connector 28"/>
            <p:cNvCxnSpPr/>
            <p:nvPr/>
          </p:nvCxnSpPr>
          <p:spPr>
            <a:xfrm>
              <a:off x="9828224" y="2941804"/>
              <a:ext cx="0" cy="1640462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0"/>
            <p:cNvCxnSpPr/>
            <p:nvPr/>
          </p:nvCxnSpPr>
          <p:spPr>
            <a:xfrm>
              <a:off x="7274787" y="2917060"/>
              <a:ext cx="2510790" cy="20367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1"/>
            <p:cNvCxnSpPr/>
            <p:nvPr/>
          </p:nvCxnSpPr>
          <p:spPr>
            <a:xfrm>
              <a:off x="14123108" y="2973627"/>
              <a:ext cx="0" cy="1640462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2"/>
            <p:cNvCxnSpPr/>
            <p:nvPr/>
          </p:nvCxnSpPr>
          <p:spPr>
            <a:xfrm>
              <a:off x="14126047" y="2937303"/>
              <a:ext cx="2707640" cy="5092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3"/>
            <p:cNvCxnSpPr/>
            <p:nvPr/>
          </p:nvCxnSpPr>
          <p:spPr>
            <a:xfrm>
              <a:off x="8581484" y="8554169"/>
              <a:ext cx="0" cy="1643628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35255" y="1440815"/>
            <a:ext cx="203073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组长：邓勇</a:t>
            </a:r>
          </a:p>
          <a:p>
            <a:endParaRPr lang="zh-CN" altLang="en-US" sz="2000"/>
          </a:p>
          <a:p>
            <a:r>
              <a:rPr lang="zh-CN" altLang="en-US" sz="2000"/>
              <a:t>完成go-micro以及etcd 的项目框架搭建。实现点赞、获取点赞列表、评论、获取评论列表等业务功能，负责项目内的comment服务与favorite服务。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45300" y="1729740"/>
            <a:ext cx="203073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组员：郝家唯</a:t>
            </a:r>
          </a:p>
          <a:p>
            <a:endParaRPr lang="zh-CN" altLang="en-US" sz="2000"/>
          </a:p>
          <a:p>
            <a:r>
              <a:rPr lang="zh-CN" altLang="en-US" sz="2000"/>
              <a:t>完成抖音项目的技术选型与项目结构设计。实现视频流接口、投稿接口、发布列表、视频播放等业务功能，负责项目内的video服务。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021965" y="5028565"/>
            <a:ext cx="51371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组员：孙悦超</a:t>
            </a:r>
          </a:p>
          <a:p>
            <a:endParaRPr lang="zh-CN" altLang="en-US" sz="2000"/>
          </a:p>
          <a:p>
            <a:r>
              <a:rPr lang="zh-CN" altLang="en-US" sz="2000"/>
              <a:t>实现用户注册、用户登录、用户信息、关注/取关操作、关注列表、粉丝列表等业务功能，负责项目内的user服务与relation服务。</a:t>
            </a:r>
          </a:p>
        </p:txBody>
      </p:sp>
      <p:cxnSp>
        <p:nvCxnSpPr>
          <p:cNvPr id="16" name="Straight Connector 33"/>
          <p:cNvCxnSpPr/>
          <p:nvPr/>
        </p:nvCxnSpPr>
        <p:spPr>
          <a:xfrm flipH="1">
            <a:off x="4550457" y="1702180"/>
            <a:ext cx="1905" cy="498475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475355" y="1035685"/>
            <a:ext cx="2557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1. MySQL表的设计</a:t>
            </a:r>
          </a:p>
          <a:p>
            <a:r>
              <a:rPr lang="zh-CN" altLang="en-US"/>
              <a:t>2. Redis键值对的设计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59860" y="1779905"/>
            <a:ext cx="76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共同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509770" y="1757045"/>
            <a:ext cx="933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完成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Shape"/>
          <p:cNvSpPr/>
          <p:nvPr/>
        </p:nvSpPr>
        <p:spPr bwMode="auto">
          <a:xfrm>
            <a:off x="2664155" y="1302791"/>
            <a:ext cx="3859475" cy="3555811"/>
          </a:xfrm>
          <a:custGeom>
            <a:avLst/>
            <a:gdLst>
              <a:gd name="T0" fmla="*/ 1903431 w 6068"/>
              <a:gd name="T1" fmla="*/ 1142937 h 6067"/>
              <a:gd name="T2" fmla="*/ 1141808 w 6068"/>
              <a:gd name="T3" fmla="*/ 1142937 h 6067"/>
              <a:gd name="T4" fmla="*/ 1141808 w 6068"/>
              <a:gd name="T5" fmla="*/ 1523812 h 6067"/>
              <a:gd name="T6" fmla="*/ 761310 w 6068"/>
              <a:gd name="T7" fmla="*/ 1905000 h 6067"/>
              <a:gd name="T8" fmla="*/ 761310 w 6068"/>
              <a:gd name="T9" fmla="*/ 1142937 h 6067"/>
              <a:gd name="T10" fmla="*/ 380498 w 6068"/>
              <a:gd name="T11" fmla="*/ 1142937 h 6067"/>
              <a:gd name="T12" fmla="*/ 0 w 6068"/>
              <a:gd name="T13" fmla="*/ 761749 h 6067"/>
              <a:gd name="T14" fmla="*/ 761310 w 6068"/>
              <a:gd name="T15" fmla="*/ 761749 h 6067"/>
              <a:gd name="T16" fmla="*/ 761310 w 6068"/>
              <a:gd name="T17" fmla="*/ 380874 h 6067"/>
              <a:gd name="T18" fmla="*/ 1141808 w 6068"/>
              <a:gd name="T19" fmla="*/ 0 h 6067"/>
              <a:gd name="T20" fmla="*/ 1141808 w 6068"/>
              <a:gd name="T21" fmla="*/ 761749 h 6067"/>
              <a:gd name="T22" fmla="*/ 1522306 w 6068"/>
              <a:gd name="T23" fmla="*/ 761749 h 6067"/>
              <a:gd name="T24" fmla="*/ 1903431 w 6068"/>
              <a:gd name="T25" fmla="*/ 1142937 h 6067"/>
              <a:gd name="T26" fmla="*/ 1073738 w 6068"/>
              <a:gd name="T27" fmla="*/ 830513 h 6067"/>
              <a:gd name="T28" fmla="*/ 832202 w 6068"/>
              <a:gd name="T29" fmla="*/ 830513 h 6067"/>
              <a:gd name="T30" fmla="*/ 832202 w 6068"/>
              <a:gd name="T31" fmla="*/ 1071661 h 6067"/>
              <a:gd name="T32" fmla="*/ 1073738 w 6068"/>
              <a:gd name="T33" fmla="*/ 1071661 h 6067"/>
              <a:gd name="T34" fmla="*/ 1073738 w 6068"/>
              <a:gd name="T35" fmla="*/ 830513 h 606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68" h="6067">
                <a:moveTo>
                  <a:pt x="6068" y="3640"/>
                </a:moveTo>
                <a:lnTo>
                  <a:pt x="3640" y="3640"/>
                </a:lnTo>
                <a:lnTo>
                  <a:pt x="3640" y="4853"/>
                </a:lnTo>
                <a:lnTo>
                  <a:pt x="2427" y="6067"/>
                </a:lnTo>
                <a:lnTo>
                  <a:pt x="2427" y="3640"/>
                </a:lnTo>
                <a:lnTo>
                  <a:pt x="1213" y="3640"/>
                </a:lnTo>
                <a:lnTo>
                  <a:pt x="0" y="2426"/>
                </a:lnTo>
                <a:lnTo>
                  <a:pt x="2427" y="2426"/>
                </a:lnTo>
                <a:lnTo>
                  <a:pt x="2427" y="1213"/>
                </a:lnTo>
                <a:lnTo>
                  <a:pt x="3640" y="0"/>
                </a:lnTo>
                <a:lnTo>
                  <a:pt x="3640" y="2426"/>
                </a:lnTo>
                <a:lnTo>
                  <a:pt x="4853" y="2426"/>
                </a:lnTo>
                <a:lnTo>
                  <a:pt x="6068" y="3640"/>
                </a:lnTo>
                <a:close/>
                <a:moveTo>
                  <a:pt x="3423" y="2645"/>
                </a:moveTo>
                <a:lnTo>
                  <a:pt x="2653" y="2645"/>
                </a:lnTo>
                <a:lnTo>
                  <a:pt x="2653" y="3413"/>
                </a:lnTo>
                <a:lnTo>
                  <a:pt x="3423" y="3413"/>
                </a:lnTo>
                <a:lnTo>
                  <a:pt x="3423" y="264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566249" y="2330940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PART 5</a:t>
            </a:r>
            <a:endParaRPr lang="zh-CN" altLang="en-US" sz="3600" dirty="0"/>
          </a:p>
        </p:txBody>
      </p:sp>
      <p:sp>
        <p:nvSpPr>
          <p:cNvPr id="2" name="任意多边形 1"/>
          <p:cNvSpPr/>
          <p:nvPr/>
        </p:nvSpPr>
        <p:spPr>
          <a:xfrm>
            <a:off x="6294594" y="3044045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sym typeface="+mn-ea"/>
              </a:rPr>
              <a:t>成果展示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23025" y="3915410"/>
            <a:ext cx="4936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*该</a:t>
            </a:r>
            <a:r>
              <a:rPr lang="zh-CN" altLang="en-US"/>
              <a:t>项目</a:t>
            </a:r>
            <a:r>
              <a:rPr lang="en-US" altLang="zh-CN"/>
              <a:t>支持在Linux环境以及Windows环境下运行</a:t>
            </a:r>
            <a:r>
              <a:rPr lang="zh-CN" altLang="en-US"/>
              <a:t>，以下成果图是在</a:t>
            </a:r>
            <a:r>
              <a:rPr lang="en-US" altLang="zh-CN"/>
              <a:t>windows</a:t>
            </a:r>
            <a:r>
              <a:rPr lang="zh-CN" altLang="en-US"/>
              <a:t>环境下运行。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0"/>
            <a:ext cx="9662615" cy="6858000"/>
          </a:xfrm>
          <a:prstGeom prst="rtTriangle">
            <a:avLst/>
          </a:prstGeom>
          <a:solidFill>
            <a:srgbClr val="2C3B3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KSO_Shape"/>
          <p:cNvSpPr/>
          <p:nvPr/>
        </p:nvSpPr>
        <p:spPr>
          <a:xfrm>
            <a:off x="258739" y="3026560"/>
            <a:ext cx="2494698" cy="2463421"/>
          </a:xfrm>
          <a:prstGeom prst="flowChartConnector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06473" y="1501255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06575" y="3904503"/>
            <a:ext cx="26203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36" name="椭圆 35"/>
          <p:cNvSpPr/>
          <p:nvPr/>
        </p:nvSpPr>
        <p:spPr>
          <a:xfrm>
            <a:off x="3361748" y="2233808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510603" y="2875280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775024" y="3632107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138985" y="1501255"/>
            <a:ext cx="51042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项目说明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169905" y="2360808"/>
            <a:ext cx="51042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技术说明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284200" y="2996582"/>
            <a:ext cx="51042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难点突破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57880" y="3753199"/>
            <a:ext cx="51042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成员分工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41756" y="4611119"/>
            <a:ext cx="1528549" cy="0"/>
          </a:xfrm>
          <a:prstGeom prst="line">
            <a:avLst/>
          </a:prstGeom>
          <a:ln>
            <a:solidFill>
              <a:srgbClr val="B3C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7058359" y="4411887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922165" y="4530439"/>
            <a:ext cx="51042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成果展示</a:t>
            </a:r>
          </a:p>
        </p:txBody>
      </p:sp>
      <p:sp>
        <p:nvSpPr>
          <p:cNvPr id="7" name="椭圆 6"/>
          <p:cNvSpPr/>
          <p:nvPr/>
        </p:nvSpPr>
        <p:spPr>
          <a:xfrm>
            <a:off x="8402654" y="5053237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74080" y="5195284"/>
            <a:ext cx="51042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后续更新方向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0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734675" y="510349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455062"/>
            <a:ext cx="3330054" cy="504967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   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注册与登录</a:t>
            </a:r>
          </a:p>
        </p:txBody>
      </p:sp>
      <p:pic>
        <p:nvPicPr>
          <p:cNvPr id="2" name="图片 1" descr="0459339c-093b-465e-a26e-051e80dcd2e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028700"/>
            <a:ext cx="2526030" cy="5474335"/>
          </a:xfrm>
          <a:prstGeom prst="rect">
            <a:avLst/>
          </a:prstGeom>
        </p:spPr>
      </p:pic>
      <p:pic>
        <p:nvPicPr>
          <p:cNvPr id="3" name="图片 2" descr="c4c15ecc-8de0-4fa7-a491-38e1da9d4d9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430" y="1028700"/>
            <a:ext cx="2529205" cy="5481320"/>
          </a:xfrm>
          <a:prstGeom prst="rect">
            <a:avLst/>
          </a:prstGeom>
        </p:spPr>
      </p:pic>
      <p:pic>
        <p:nvPicPr>
          <p:cNvPr id="7" name="图片 6" descr="620696d3-319d-49e6-b1e2-0928240283a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885" y="1028700"/>
            <a:ext cx="2526030" cy="5474335"/>
          </a:xfrm>
          <a:prstGeom prst="rect">
            <a:avLst/>
          </a:prstGeom>
        </p:spPr>
      </p:pic>
      <p:sp>
        <p:nvSpPr>
          <p:cNvPr id="18" name="等腰三角形 17"/>
          <p:cNvSpPr/>
          <p:nvPr/>
        </p:nvSpPr>
        <p:spPr>
          <a:xfrm rot="13807350">
            <a:off x="11264088" y="523890"/>
            <a:ext cx="615433" cy="549687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4303005">
            <a:off x="11513230" y="1119913"/>
            <a:ext cx="368490" cy="43672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1072797">
            <a:off x="11059130" y="1291051"/>
            <a:ext cx="184127" cy="216875"/>
          </a:xfrm>
          <a:prstGeom prst="rt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7531911">
            <a:off x="10805454" y="1786393"/>
            <a:ext cx="368300" cy="14488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0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734675" y="510349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455062"/>
            <a:ext cx="3330054" cy="504967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       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视频流</a:t>
            </a:r>
          </a:p>
        </p:txBody>
      </p:sp>
      <p:sp>
        <p:nvSpPr>
          <p:cNvPr id="18" name="等腰三角形 17"/>
          <p:cNvSpPr/>
          <p:nvPr/>
        </p:nvSpPr>
        <p:spPr>
          <a:xfrm rot="13807350">
            <a:off x="11264088" y="523890"/>
            <a:ext cx="615433" cy="549687"/>
          </a:xfrm>
          <a:prstGeom prst="triangl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4303005">
            <a:off x="11513230" y="1119913"/>
            <a:ext cx="368490" cy="43672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1072797">
            <a:off x="11059130" y="1291051"/>
            <a:ext cx="184127" cy="216875"/>
          </a:xfrm>
          <a:prstGeom prst="rt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7531911">
            <a:off x="10805454" y="1786393"/>
            <a:ext cx="368300" cy="14488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e9f8a323-a89d-442d-b338-cf965de4d29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85" y="1066800"/>
            <a:ext cx="2529205" cy="5481955"/>
          </a:xfrm>
          <a:prstGeom prst="rect">
            <a:avLst/>
          </a:prstGeom>
        </p:spPr>
      </p:pic>
      <p:pic>
        <p:nvPicPr>
          <p:cNvPr id="5" name="图片 4" descr="435e706f-2d86-447a-aafa-a05189052ae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310" y="1067435"/>
            <a:ext cx="2529772" cy="5482800"/>
          </a:xfrm>
          <a:prstGeom prst="rect">
            <a:avLst/>
          </a:prstGeom>
        </p:spPr>
      </p:pic>
      <p:pic>
        <p:nvPicPr>
          <p:cNvPr id="9" name="图片 8" descr="851874fd-4ac4-4486-94ec-a4b843c77e7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470" y="1066165"/>
            <a:ext cx="2529205" cy="548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0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734675" y="510349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455062"/>
            <a:ext cx="3330054" cy="504967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 </a:t>
            </a:r>
            <a:r>
              <a:rPr sz="2400" dirty="0" smtClean="0">
                <a:solidFill>
                  <a:schemeClr val="bg1"/>
                </a:solidFill>
              </a:rPr>
              <a:t>评论与删除评论</a:t>
            </a:r>
          </a:p>
        </p:txBody>
      </p:sp>
      <p:sp>
        <p:nvSpPr>
          <p:cNvPr id="18" name="等腰三角形 17"/>
          <p:cNvSpPr/>
          <p:nvPr/>
        </p:nvSpPr>
        <p:spPr>
          <a:xfrm rot="13807350">
            <a:off x="11264088" y="523890"/>
            <a:ext cx="615433" cy="549687"/>
          </a:xfrm>
          <a:prstGeom prst="triangl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4303005">
            <a:off x="11513230" y="1119913"/>
            <a:ext cx="368490" cy="43672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1072797">
            <a:off x="11059130" y="1291051"/>
            <a:ext cx="184127" cy="216875"/>
          </a:xfrm>
          <a:prstGeom prst="rt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7531911">
            <a:off x="10805454" y="1786393"/>
            <a:ext cx="368300" cy="14488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baf1a60-5cff-4cc0-8324-295be3464bf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66800"/>
            <a:ext cx="2532380" cy="5494020"/>
          </a:xfrm>
          <a:prstGeom prst="rect">
            <a:avLst/>
          </a:prstGeom>
        </p:spPr>
      </p:pic>
      <p:pic>
        <p:nvPicPr>
          <p:cNvPr id="3" name="图片 2" descr="8bf0fcff-275f-4ca9-95df-7502c9442f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605" y="1066800"/>
            <a:ext cx="2535555" cy="5494655"/>
          </a:xfrm>
          <a:prstGeom prst="rect">
            <a:avLst/>
          </a:prstGeom>
        </p:spPr>
      </p:pic>
      <p:pic>
        <p:nvPicPr>
          <p:cNvPr id="7" name="图片 6" descr="e5af7d3e-dc9e-40cb-adde-7c09d0b5cba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235" y="1066800"/>
            <a:ext cx="2534920" cy="5494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0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734675" y="510349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455062"/>
            <a:ext cx="3330054" cy="504967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   </a:t>
            </a:r>
            <a:r>
              <a:rPr sz="2400" dirty="0" smtClean="0">
                <a:solidFill>
                  <a:schemeClr val="bg1"/>
                </a:solidFill>
              </a:rPr>
              <a:t>点赞和点赞列表查看</a:t>
            </a:r>
          </a:p>
        </p:txBody>
      </p:sp>
      <p:sp>
        <p:nvSpPr>
          <p:cNvPr id="18" name="等腰三角形 17"/>
          <p:cNvSpPr/>
          <p:nvPr/>
        </p:nvSpPr>
        <p:spPr>
          <a:xfrm rot="13807350">
            <a:off x="11264088" y="523890"/>
            <a:ext cx="615433" cy="549687"/>
          </a:xfrm>
          <a:prstGeom prst="triangl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4303005">
            <a:off x="11513230" y="1119913"/>
            <a:ext cx="368490" cy="43672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1072797">
            <a:off x="11059130" y="1291051"/>
            <a:ext cx="184127" cy="216875"/>
          </a:xfrm>
          <a:prstGeom prst="rt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7531911">
            <a:off x="10805454" y="1786393"/>
            <a:ext cx="368300" cy="14488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c2733b60-aff2-44f9-a9f4-901d6b712f4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15" y="1071245"/>
            <a:ext cx="2529840" cy="5487670"/>
          </a:xfrm>
          <a:prstGeom prst="rect">
            <a:avLst/>
          </a:prstGeom>
        </p:spPr>
      </p:pic>
      <p:pic>
        <p:nvPicPr>
          <p:cNvPr id="3" name="图片 2" descr="733732d5-c324-450f-9175-e26a1b747ad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580" y="1071245"/>
            <a:ext cx="2532380" cy="5487670"/>
          </a:xfrm>
          <a:prstGeom prst="rect">
            <a:avLst/>
          </a:prstGeom>
        </p:spPr>
      </p:pic>
      <p:pic>
        <p:nvPicPr>
          <p:cNvPr id="7" name="图片 6" descr="1e6cfaa5-25c1-4613-b445-3d71aa1ff7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85" y="1071245"/>
            <a:ext cx="2532380" cy="548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0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734675" y="510349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455062"/>
            <a:ext cx="3330054" cy="504967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查看别人的点赞与作品</a:t>
            </a:r>
          </a:p>
        </p:txBody>
      </p:sp>
      <p:sp>
        <p:nvSpPr>
          <p:cNvPr id="18" name="等腰三角形 17"/>
          <p:cNvSpPr/>
          <p:nvPr/>
        </p:nvSpPr>
        <p:spPr>
          <a:xfrm rot="13807350">
            <a:off x="11264088" y="523890"/>
            <a:ext cx="615433" cy="549687"/>
          </a:xfrm>
          <a:prstGeom prst="triangl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4303005">
            <a:off x="11513230" y="1119913"/>
            <a:ext cx="368490" cy="43672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1072797">
            <a:off x="11059130" y="1291051"/>
            <a:ext cx="184127" cy="216875"/>
          </a:xfrm>
          <a:prstGeom prst="rt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7531911">
            <a:off x="10805454" y="1786393"/>
            <a:ext cx="368300" cy="14488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7e1d365-2558-41d0-9927-ab0ccbabe9c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35" y="1066800"/>
            <a:ext cx="2529840" cy="5485130"/>
          </a:xfrm>
          <a:prstGeom prst="rect">
            <a:avLst/>
          </a:prstGeom>
        </p:spPr>
      </p:pic>
      <p:pic>
        <p:nvPicPr>
          <p:cNvPr id="3" name="图片 2" descr="bf54a85c-1b7d-4b14-91bd-ee462d1d54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580" y="1066800"/>
            <a:ext cx="2531110" cy="5485130"/>
          </a:xfrm>
          <a:prstGeom prst="rect">
            <a:avLst/>
          </a:prstGeom>
        </p:spPr>
      </p:pic>
      <p:pic>
        <p:nvPicPr>
          <p:cNvPr id="7" name="图片 6" descr="4c37347f-98b9-4e3e-8a2b-946143e968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395" y="1066800"/>
            <a:ext cx="2531110" cy="54851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14925" y="386080"/>
            <a:ext cx="634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</a:t>
            </a:r>
            <a:r>
              <a:rPr lang="zh-CN" altLang="en-US"/>
              <a:t>小</a:t>
            </a:r>
            <a:r>
              <a:rPr lang="en-US" altLang="zh-CN"/>
              <a:t>bug</a:t>
            </a:r>
            <a:r>
              <a:rPr lang="zh-CN" altLang="en-US"/>
              <a:t>：重新登录后作品列表和点赞列表的数量会默认显示0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0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734675" y="510349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455062"/>
            <a:ext cx="3330054" cy="504967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  </a:t>
            </a:r>
            <a:r>
              <a:rPr sz="2400" dirty="0" smtClean="0">
                <a:solidFill>
                  <a:schemeClr val="bg1"/>
                </a:solidFill>
              </a:rPr>
              <a:t>关注和关注(粉丝)列表</a:t>
            </a:r>
            <a:r>
              <a:rPr lang="en-US" sz="2400" dirty="0" smtClean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8" name="等腰三角形 17"/>
          <p:cNvSpPr/>
          <p:nvPr/>
        </p:nvSpPr>
        <p:spPr>
          <a:xfrm rot="13807350">
            <a:off x="11264088" y="523890"/>
            <a:ext cx="615433" cy="549687"/>
          </a:xfrm>
          <a:prstGeom prst="triangl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4303005">
            <a:off x="11513230" y="1119913"/>
            <a:ext cx="368490" cy="43672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1072797">
            <a:off x="11059130" y="1291051"/>
            <a:ext cx="184127" cy="216875"/>
          </a:xfrm>
          <a:prstGeom prst="rt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7531911">
            <a:off x="10805454" y="1786393"/>
            <a:ext cx="368300" cy="14488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7f0042b3-c38f-45c9-a5fd-8698f09aec0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1301750"/>
            <a:ext cx="2319020" cy="5026025"/>
          </a:xfrm>
          <a:prstGeom prst="rect">
            <a:avLst/>
          </a:prstGeom>
        </p:spPr>
      </p:pic>
      <p:pic>
        <p:nvPicPr>
          <p:cNvPr id="3" name="图片 2" descr="84d8cc45-0a5a-4e00-a297-19ec54be1c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030" y="1301750"/>
            <a:ext cx="2319020" cy="5025390"/>
          </a:xfrm>
          <a:prstGeom prst="rect">
            <a:avLst/>
          </a:prstGeom>
        </p:spPr>
      </p:pic>
      <p:pic>
        <p:nvPicPr>
          <p:cNvPr id="7" name="图片 6" descr="b5b67d32-9ecc-40fe-a27f-0d5248611de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815" y="1301750"/>
            <a:ext cx="2318385" cy="5024755"/>
          </a:xfrm>
          <a:prstGeom prst="rect">
            <a:avLst/>
          </a:prstGeom>
        </p:spPr>
      </p:pic>
      <p:pic>
        <p:nvPicPr>
          <p:cNvPr id="10" name="图片 9" descr="84957653-7489-4b1a-8ab9-cefcb9527cd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2965" y="1301750"/>
            <a:ext cx="2318385" cy="5024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Shape"/>
          <p:cNvSpPr/>
          <p:nvPr/>
        </p:nvSpPr>
        <p:spPr>
          <a:xfrm>
            <a:off x="5114925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0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734675" y="510349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455062"/>
            <a:ext cx="3330054" cy="504967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  </a:t>
            </a:r>
            <a:r>
              <a:rPr sz="2400" dirty="0" smtClean="0">
                <a:solidFill>
                  <a:schemeClr val="bg1"/>
                </a:solidFill>
              </a:rPr>
              <a:t>关注和关注(粉丝)列表</a:t>
            </a:r>
            <a:r>
              <a:rPr lang="en-US" sz="2400" dirty="0" smtClean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8" name="等腰三角形 17"/>
          <p:cNvSpPr/>
          <p:nvPr/>
        </p:nvSpPr>
        <p:spPr>
          <a:xfrm rot="13807350">
            <a:off x="11264088" y="523890"/>
            <a:ext cx="615433" cy="549687"/>
          </a:xfrm>
          <a:prstGeom prst="triangl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4303005">
            <a:off x="11513230" y="1119913"/>
            <a:ext cx="368490" cy="43672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1072797">
            <a:off x="11059130" y="1291051"/>
            <a:ext cx="184127" cy="216875"/>
          </a:xfrm>
          <a:prstGeom prst="rt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7531911">
            <a:off x="10805454" y="1786393"/>
            <a:ext cx="368300" cy="14488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968523fc-f8cd-49fb-94b8-4174120f34f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" y="1066800"/>
            <a:ext cx="2532380" cy="5493385"/>
          </a:xfrm>
          <a:prstGeom prst="rect">
            <a:avLst/>
          </a:prstGeom>
        </p:spPr>
      </p:pic>
      <p:pic>
        <p:nvPicPr>
          <p:cNvPr id="12" name="图片 11" descr="7be39158-5a15-4695-ba3d-4fa76e4145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580" y="1066800"/>
            <a:ext cx="2527300" cy="5476240"/>
          </a:xfrm>
          <a:prstGeom prst="rect">
            <a:avLst/>
          </a:prstGeom>
        </p:spPr>
      </p:pic>
      <p:pic>
        <p:nvPicPr>
          <p:cNvPr id="14" name="图片 13" descr="1a02f30a-107e-4309-9559-7d04b47df5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740" y="960120"/>
            <a:ext cx="2576195" cy="558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SO_Shape"/>
          <p:cNvSpPr/>
          <p:nvPr/>
        </p:nvSpPr>
        <p:spPr>
          <a:xfrm>
            <a:off x="4632960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0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734675" y="510349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455062"/>
            <a:ext cx="3330054" cy="504967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      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取消关注</a:t>
            </a:r>
          </a:p>
        </p:txBody>
      </p:sp>
      <p:sp>
        <p:nvSpPr>
          <p:cNvPr id="18" name="等腰三角形 17"/>
          <p:cNvSpPr/>
          <p:nvPr/>
        </p:nvSpPr>
        <p:spPr>
          <a:xfrm rot="13807350">
            <a:off x="11264088" y="523890"/>
            <a:ext cx="615433" cy="549687"/>
          </a:xfrm>
          <a:prstGeom prst="triangl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4303005">
            <a:off x="11513230" y="1119913"/>
            <a:ext cx="368490" cy="43672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1072797">
            <a:off x="11059130" y="1291051"/>
            <a:ext cx="184127" cy="216875"/>
          </a:xfrm>
          <a:prstGeom prst="rt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7531911">
            <a:off x="10805454" y="1786393"/>
            <a:ext cx="368300" cy="14488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4e6eeaa0-a047-44b4-bdc7-628e0e796a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" y="1283970"/>
            <a:ext cx="2318400" cy="5023819"/>
          </a:xfrm>
          <a:prstGeom prst="rect">
            <a:avLst/>
          </a:prstGeom>
        </p:spPr>
      </p:pic>
      <p:pic>
        <p:nvPicPr>
          <p:cNvPr id="3" name="图片 2" descr="f3864b69-5750-4609-8242-c4689823ecf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590" y="1283970"/>
            <a:ext cx="2317750" cy="5023485"/>
          </a:xfrm>
          <a:prstGeom prst="rect">
            <a:avLst/>
          </a:prstGeom>
        </p:spPr>
      </p:pic>
      <p:pic>
        <p:nvPicPr>
          <p:cNvPr id="7" name="图片 6" descr="899f1b7d-279d-4d3f-b851-65b7cd821fb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640" y="1283970"/>
            <a:ext cx="2317750" cy="5023485"/>
          </a:xfrm>
          <a:prstGeom prst="rect">
            <a:avLst/>
          </a:prstGeom>
        </p:spPr>
      </p:pic>
      <p:pic>
        <p:nvPicPr>
          <p:cNvPr id="11" name="图片 10" descr="ba0f77b7-3161-48d1-a446-655886543d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690" y="1283970"/>
            <a:ext cx="2318385" cy="502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0" y="0"/>
            <a:ext cx="5115068" cy="6858000"/>
          </a:xfrm>
          <a:prstGeom prst="parallelogram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734675" y="510349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455062"/>
            <a:ext cx="3330054" cy="504967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完整演示视频</a:t>
            </a:r>
          </a:p>
        </p:txBody>
      </p:sp>
      <p:sp>
        <p:nvSpPr>
          <p:cNvPr id="18" name="等腰三角形 17"/>
          <p:cNvSpPr/>
          <p:nvPr/>
        </p:nvSpPr>
        <p:spPr>
          <a:xfrm rot="13807350">
            <a:off x="11264088" y="523890"/>
            <a:ext cx="615433" cy="549687"/>
          </a:xfrm>
          <a:prstGeom prst="triangl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4303005">
            <a:off x="11513230" y="1119913"/>
            <a:ext cx="368490" cy="43672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1072797">
            <a:off x="11059130" y="1291051"/>
            <a:ext cx="184127" cy="216875"/>
          </a:xfrm>
          <a:prstGeom prst="rt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7531911">
            <a:off x="10805454" y="1786393"/>
            <a:ext cx="368300" cy="144888"/>
          </a:xfrm>
          <a:prstGeom prst="rtTriangle">
            <a:avLst/>
          </a:prstGeom>
          <a:solidFill>
            <a:srgbClr val="B3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SVID_20220612_183819_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4540" y="240665"/>
            <a:ext cx="3054985" cy="652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Shape"/>
          <p:cNvSpPr/>
          <p:nvPr/>
        </p:nvSpPr>
        <p:spPr bwMode="auto">
          <a:xfrm>
            <a:off x="2664155" y="1302791"/>
            <a:ext cx="3859475" cy="3555811"/>
          </a:xfrm>
          <a:custGeom>
            <a:avLst/>
            <a:gdLst>
              <a:gd name="T0" fmla="*/ 1903431 w 6068"/>
              <a:gd name="T1" fmla="*/ 1142937 h 6067"/>
              <a:gd name="T2" fmla="*/ 1141808 w 6068"/>
              <a:gd name="T3" fmla="*/ 1142937 h 6067"/>
              <a:gd name="T4" fmla="*/ 1141808 w 6068"/>
              <a:gd name="T5" fmla="*/ 1523812 h 6067"/>
              <a:gd name="T6" fmla="*/ 761310 w 6068"/>
              <a:gd name="T7" fmla="*/ 1905000 h 6067"/>
              <a:gd name="T8" fmla="*/ 761310 w 6068"/>
              <a:gd name="T9" fmla="*/ 1142937 h 6067"/>
              <a:gd name="T10" fmla="*/ 380498 w 6068"/>
              <a:gd name="T11" fmla="*/ 1142937 h 6067"/>
              <a:gd name="T12" fmla="*/ 0 w 6068"/>
              <a:gd name="T13" fmla="*/ 761749 h 6067"/>
              <a:gd name="T14" fmla="*/ 761310 w 6068"/>
              <a:gd name="T15" fmla="*/ 761749 h 6067"/>
              <a:gd name="T16" fmla="*/ 761310 w 6068"/>
              <a:gd name="T17" fmla="*/ 380874 h 6067"/>
              <a:gd name="T18" fmla="*/ 1141808 w 6068"/>
              <a:gd name="T19" fmla="*/ 0 h 6067"/>
              <a:gd name="T20" fmla="*/ 1141808 w 6068"/>
              <a:gd name="T21" fmla="*/ 761749 h 6067"/>
              <a:gd name="T22" fmla="*/ 1522306 w 6068"/>
              <a:gd name="T23" fmla="*/ 761749 h 6067"/>
              <a:gd name="T24" fmla="*/ 1903431 w 6068"/>
              <a:gd name="T25" fmla="*/ 1142937 h 6067"/>
              <a:gd name="T26" fmla="*/ 1073738 w 6068"/>
              <a:gd name="T27" fmla="*/ 830513 h 6067"/>
              <a:gd name="T28" fmla="*/ 832202 w 6068"/>
              <a:gd name="T29" fmla="*/ 830513 h 6067"/>
              <a:gd name="T30" fmla="*/ 832202 w 6068"/>
              <a:gd name="T31" fmla="*/ 1071661 h 6067"/>
              <a:gd name="T32" fmla="*/ 1073738 w 6068"/>
              <a:gd name="T33" fmla="*/ 1071661 h 6067"/>
              <a:gd name="T34" fmla="*/ 1073738 w 6068"/>
              <a:gd name="T35" fmla="*/ 830513 h 606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68" h="6067">
                <a:moveTo>
                  <a:pt x="6068" y="3640"/>
                </a:moveTo>
                <a:lnTo>
                  <a:pt x="3640" y="3640"/>
                </a:lnTo>
                <a:lnTo>
                  <a:pt x="3640" y="4853"/>
                </a:lnTo>
                <a:lnTo>
                  <a:pt x="2427" y="6067"/>
                </a:lnTo>
                <a:lnTo>
                  <a:pt x="2427" y="3640"/>
                </a:lnTo>
                <a:lnTo>
                  <a:pt x="1213" y="3640"/>
                </a:lnTo>
                <a:lnTo>
                  <a:pt x="0" y="2426"/>
                </a:lnTo>
                <a:lnTo>
                  <a:pt x="2427" y="2426"/>
                </a:lnTo>
                <a:lnTo>
                  <a:pt x="2427" y="1213"/>
                </a:lnTo>
                <a:lnTo>
                  <a:pt x="3640" y="0"/>
                </a:lnTo>
                <a:lnTo>
                  <a:pt x="3640" y="2426"/>
                </a:lnTo>
                <a:lnTo>
                  <a:pt x="4853" y="2426"/>
                </a:lnTo>
                <a:lnTo>
                  <a:pt x="6068" y="3640"/>
                </a:lnTo>
                <a:close/>
                <a:moveTo>
                  <a:pt x="3423" y="2645"/>
                </a:moveTo>
                <a:lnTo>
                  <a:pt x="2653" y="2645"/>
                </a:lnTo>
                <a:lnTo>
                  <a:pt x="2653" y="3413"/>
                </a:lnTo>
                <a:lnTo>
                  <a:pt x="3423" y="3413"/>
                </a:lnTo>
                <a:lnTo>
                  <a:pt x="3423" y="264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566249" y="2330940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PART 6</a:t>
            </a:r>
            <a:endParaRPr lang="zh-CN" altLang="en-US" sz="3600" dirty="0"/>
          </a:p>
        </p:txBody>
      </p:sp>
      <p:sp>
        <p:nvSpPr>
          <p:cNvPr id="2" name="任意多边形 1"/>
          <p:cNvSpPr/>
          <p:nvPr/>
        </p:nvSpPr>
        <p:spPr>
          <a:xfrm>
            <a:off x="6294594" y="3044045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sym typeface="+mn-ea"/>
              </a:rPr>
              <a:t>    </a:t>
            </a:r>
            <a:r>
              <a:rPr sz="3600" dirty="0" smtClean="0">
                <a:solidFill>
                  <a:schemeClr val="bg1"/>
                </a:solidFill>
                <a:sym typeface="+mn-ea"/>
              </a:rPr>
              <a:t>后续更新方向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Shape"/>
          <p:cNvSpPr/>
          <p:nvPr/>
        </p:nvSpPr>
        <p:spPr bwMode="auto">
          <a:xfrm>
            <a:off x="2664155" y="1302791"/>
            <a:ext cx="3859475" cy="3555811"/>
          </a:xfrm>
          <a:custGeom>
            <a:avLst/>
            <a:gdLst>
              <a:gd name="T0" fmla="*/ 1903431 w 6068"/>
              <a:gd name="T1" fmla="*/ 1142937 h 6067"/>
              <a:gd name="T2" fmla="*/ 1141808 w 6068"/>
              <a:gd name="T3" fmla="*/ 1142937 h 6067"/>
              <a:gd name="T4" fmla="*/ 1141808 w 6068"/>
              <a:gd name="T5" fmla="*/ 1523812 h 6067"/>
              <a:gd name="T6" fmla="*/ 761310 w 6068"/>
              <a:gd name="T7" fmla="*/ 1905000 h 6067"/>
              <a:gd name="T8" fmla="*/ 761310 w 6068"/>
              <a:gd name="T9" fmla="*/ 1142937 h 6067"/>
              <a:gd name="T10" fmla="*/ 380498 w 6068"/>
              <a:gd name="T11" fmla="*/ 1142937 h 6067"/>
              <a:gd name="T12" fmla="*/ 0 w 6068"/>
              <a:gd name="T13" fmla="*/ 761749 h 6067"/>
              <a:gd name="T14" fmla="*/ 761310 w 6068"/>
              <a:gd name="T15" fmla="*/ 761749 h 6067"/>
              <a:gd name="T16" fmla="*/ 761310 w 6068"/>
              <a:gd name="T17" fmla="*/ 380874 h 6067"/>
              <a:gd name="T18" fmla="*/ 1141808 w 6068"/>
              <a:gd name="T19" fmla="*/ 0 h 6067"/>
              <a:gd name="T20" fmla="*/ 1141808 w 6068"/>
              <a:gd name="T21" fmla="*/ 761749 h 6067"/>
              <a:gd name="T22" fmla="*/ 1522306 w 6068"/>
              <a:gd name="T23" fmla="*/ 761749 h 6067"/>
              <a:gd name="T24" fmla="*/ 1903431 w 6068"/>
              <a:gd name="T25" fmla="*/ 1142937 h 6067"/>
              <a:gd name="T26" fmla="*/ 1073738 w 6068"/>
              <a:gd name="T27" fmla="*/ 830513 h 6067"/>
              <a:gd name="T28" fmla="*/ 832202 w 6068"/>
              <a:gd name="T29" fmla="*/ 830513 h 6067"/>
              <a:gd name="T30" fmla="*/ 832202 w 6068"/>
              <a:gd name="T31" fmla="*/ 1071661 h 6067"/>
              <a:gd name="T32" fmla="*/ 1073738 w 6068"/>
              <a:gd name="T33" fmla="*/ 1071661 h 6067"/>
              <a:gd name="T34" fmla="*/ 1073738 w 6068"/>
              <a:gd name="T35" fmla="*/ 830513 h 606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68" h="6067">
                <a:moveTo>
                  <a:pt x="6068" y="3640"/>
                </a:moveTo>
                <a:lnTo>
                  <a:pt x="3640" y="3640"/>
                </a:lnTo>
                <a:lnTo>
                  <a:pt x="3640" y="4853"/>
                </a:lnTo>
                <a:lnTo>
                  <a:pt x="2427" y="6067"/>
                </a:lnTo>
                <a:lnTo>
                  <a:pt x="2427" y="3640"/>
                </a:lnTo>
                <a:lnTo>
                  <a:pt x="1213" y="3640"/>
                </a:lnTo>
                <a:lnTo>
                  <a:pt x="0" y="2426"/>
                </a:lnTo>
                <a:lnTo>
                  <a:pt x="2427" y="2426"/>
                </a:lnTo>
                <a:lnTo>
                  <a:pt x="2427" y="1213"/>
                </a:lnTo>
                <a:lnTo>
                  <a:pt x="3640" y="0"/>
                </a:lnTo>
                <a:lnTo>
                  <a:pt x="3640" y="2426"/>
                </a:lnTo>
                <a:lnTo>
                  <a:pt x="4853" y="2426"/>
                </a:lnTo>
                <a:lnTo>
                  <a:pt x="6068" y="3640"/>
                </a:lnTo>
                <a:close/>
                <a:moveTo>
                  <a:pt x="3423" y="2645"/>
                </a:moveTo>
                <a:lnTo>
                  <a:pt x="2653" y="2645"/>
                </a:lnTo>
                <a:lnTo>
                  <a:pt x="2653" y="3413"/>
                </a:lnTo>
                <a:lnTo>
                  <a:pt x="3423" y="3413"/>
                </a:lnTo>
                <a:lnTo>
                  <a:pt x="3423" y="264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566249" y="2330940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PART 1</a:t>
            </a:r>
            <a:endParaRPr lang="zh-CN" altLang="en-US" sz="3600" dirty="0"/>
          </a:p>
        </p:txBody>
      </p:sp>
      <p:sp>
        <p:nvSpPr>
          <p:cNvPr id="2" name="任意多边形 1"/>
          <p:cNvSpPr/>
          <p:nvPr/>
        </p:nvSpPr>
        <p:spPr>
          <a:xfrm>
            <a:off x="6294594" y="3044045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sym typeface="+mn-ea"/>
              </a:rPr>
              <a:t>项目说明</a:t>
            </a:r>
            <a:endParaRPr lang="zh-CN" altLang="en-US" sz="36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800" dirty="0" smtClean="0">
                <a:sym typeface="+mn-ea"/>
              </a:rPr>
              <a:t>后续更新方向</a:t>
            </a:r>
          </a:p>
        </p:txBody>
      </p:sp>
      <p:sp>
        <p:nvSpPr>
          <p:cNvPr id="2" name="KSO_Shape"/>
          <p:cNvSpPr/>
          <p:nvPr/>
        </p:nvSpPr>
        <p:spPr bwMode="auto">
          <a:xfrm>
            <a:off x="8780145" y="28575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9728890">
            <a:off x="10151745" y="421894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966131" y="2541466"/>
            <a:ext cx="2804069" cy="2532184"/>
            <a:chOff x="3169966" y="1582616"/>
            <a:chExt cx="2804069" cy="2532184"/>
          </a:xfrm>
        </p:grpSpPr>
        <p:sp>
          <p:nvSpPr>
            <p:cNvPr id="9" name="Freeform: Shape 19"/>
            <p:cNvSpPr/>
            <p:nvPr/>
          </p:nvSpPr>
          <p:spPr bwMode="auto">
            <a:xfrm>
              <a:off x="3169966" y="2674465"/>
              <a:ext cx="2180463" cy="1440335"/>
            </a:xfrm>
            <a:custGeom>
              <a:avLst/>
              <a:gdLst>
                <a:gd name="T0" fmla="*/ 37 w 1723"/>
                <a:gd name="T1" fmla="*/ 721 h 1138"/>
                <a:gd name="T2" fmla="*/ 451 w 1723"/>
                <a:gd name="T3" fmla="*/ 0 h 1138"/>
                <a:gd name="T4" fmla="*/ 451 w 1723"/>
                <a:gd name="T5" fmla="*/ 0 h 1138"/>
                <a:gd name="T6" fmla="*/ 634 w 1723"/>
                <a:gd name="T7" fmla="*/ 605 h 1138"/>
                <a:gd name="T8" fmla="*/ 1330 w 1723"/>
                <a:gd name="T9" fmla="*/ 579 h 1138"/>
                <a:gd name="T10" fmla="*/ 1446 w 1723"/>
                <a:gd name="T11" fmla="*/ 325 h 1138"/>
                <a:gd name="T12" fmla="*/ 1277 w 1723"/>
                <a:gd name="T13" fmla="*/ 32 h 1138"/>
                <a:gd name="T14" fmla="*/ 1071 w 1723"/>
                <a:gd name="T15" fmla="*/ 1138 h 1138"/>
                <a:gd name="T16" fmla="*/ 1071 w 1723"/>
                <a:gd name="T17" fmla="*/ 1138 h 1138"/>
                <a:gd name="T18" fmla="*/ 279 w 1723"/>
                <a:gd name="T19" fmla="*/ 1138 h 1138"/>
                <a:gd name="T20" fmla="*/ 0 w 1723"/>
                <a:gd name="T21" fmla="*/ 860 h 1138"/>
                <a:gd name="T22" fmla="*/ 37 w 1723"/>
                <a:gd name="T23" fmla="*/ 721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3" h="1138">
                  <a:moveTo>
                    <a:pt x="37" y="721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342" y="265"/>
                    <a:pt x="450" y="484"/>
                    <a:pt x="634" y="605"/>
                  </a:cubicBezTo>
                  <a:cubicBezTo>
                    <a:pt x="828" y="733"/>
                    <a:pt x="1106" y="750"/>
                    <a:pt x="1330" y="579"/>
                  </a:cubicBezTo>
                  <a:cubicBezTo>
                    <a:pt x="1401" y="517"/>
                    <a:pt x="1446" y="426"/>
                    <a:pt x="1446" y="325"/>
                  </a:cubicBezTo>
                  <a:cubicBezTo>
                    <a:pt x="1446" y="196"/>
                    <a:pt x="1378" y="96"/>
                    <a:pt x="1277" y="32"/>
                  </a:cubicBezTo>
                  <a:cubicBezTo>
                    <a:pt x="1723" y="311"/>
                    <a:pt x="1648" y="1131"/>
                    <a:pt x="1071" y="1138"/>
                  </a:cubicBezTo>
                  <a:cubicBezTo>
                    <a:pt x="1071" y="1138"/>
                    <a:pt x="1071" y="1138"/>
                    <a:pt x="1071" y="1138"/>
                  </a:cubicBezTo>
                  <a:cubicBezTo>
                    <a:pt x="279" y="1138"/>
                    <a:pt x="279" y="1138"/>
                    <a:pt x="279" y="1138"/>
                  </a:cubicBezTo>
                  <a:cubicBezTo>
                    <a:pt x="125" y="1138"/>
                    <a:pt x="0" y="1014"/>
                    <a:pt x="0" y="860"/>
                  </a:cubicBezTo>
                  <a:cubicBezTo>
                    <a:pt x="0" y="809"/>
                    <a:pt x="13" y="762"/>
                    <a:pt x="37" y="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20"/>
            <p:cNvSpPr/>
            <p:nvPr/>
          </p:nvSpPr>
          <p:spPr bwMode="auto">
            <a:xfrm>
              <a:off x="3454796" y="1582616"/>
              <a:ext cx="1944183" cy="2232249"/>
            </a:xfrm>
            <a:custGeom>
              <a:avLst/>
              <a:gdLst>
                <a:gd name="T0" fmla="*/ 226 w 1537"/>
                <a:gd name="T1" fmla="*/ 862 h 1764"/>
                <a:gd name="T2" fmla="*/ 640 w 1537"/>
                <a:gd name="T3" fmla="*/ 141 h 1764"/>
                <a:gd name="T4" fmla="*/ 883 w 1537"/>
                <a:gd name="T5" fmla="*/ 0 h 1764"/>
                <a:gd name="T6" fmla="*/ 1123 w 1537"/>
                <a:gd name="T7" fmla="*/ 136 h 1764"/>
                <a:gd name="T8" fmla="*/ 1537 w 1537"/>
                <a:gd name="T9" fmla="*/ 857 h 1764"/>
                <a:gd name="T10" fmla="*/ 1537 w 1537"/>
                <a:gd name="T11" fmla="*/ 857 h 1764"/>
                <a:gd name="T12" fmla="*/ 545 w 1537"/>
                <a:gd name="T13" fmla="*/ 1188 h 1764"/>
                <a:gd name="T14" fmla="*/ 883 w 1537"/>
                <a:gd name="T15" fmla="*/ 1525 h 1764"/>
                <a:gd name="T16" fmla="*/ 1094 w 1537"/>
                <a:gd name="T17" fmla="*/ 1451 h 1764"/>
                <a:gd name="T18" fmla="*/ 226 w 1537"/>
                <a:gd name="T19" fmla="*/ 863 h 1764"/>
                <a:gd name="T20" fmla="*/ 226 w 1537"/>
                <a:gd name="T21" fmla="*/ 862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7" h="1764">
                  <a:moveTo>
                    <a:pt x="226" y="862"/>
                  </a:moveTo>
                  <a:cubicBezTo>
                    <a:pt x="640" y="141"/>
                    <a:pt x="640" y="141"/>
                    <a:pt x="640" y="141"/>
                  </a:cubicBezTo>
                  <a:cubicBezTo>
                    <a:pt x="688" y="57"/>
                    <a:pt x="779" y="0"/>
                    <a:pt x="883" y="0"/>
                  </a:cubicBezTo>
                  <a:cubicBezTo>
                    <a:pt x="985" y="0"/>
                    <a:pt x="1074" y="55"/>
                    <a:pt x="1123" y="136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244" y="356"/>
                    <a:pt x="545" y="671"/>
                    <a:pt x="545" y="1188"/>
                  </a:cubicBezTo>
                  <a:cubicBezTo>
                    <a:pt x="545" y="1374"/>
                    <a:pt x="696" y="1525"/>
                    <a:pt x="883" y="1525"/>
                  </a:cubicBezTo>
                  <a:cubicBezTo>
                    <a:pt x="963" y="1525"/>
                    <a:pt x="1036" y="1498"/>
                    <a:pt x="1094" y="1451"/>
                  </a:cubicBezTo>
                  <a:cubicBezTo>
                    <a:pt x="681" y="1764"/>
                    <a:pt x="0" y="1400"/>
                    <a:pt x="226" y="863"/>
                  </a:cubicBezTo>
                  <a:lnTo>
                    <a:pt x="226" y="8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21"/>
            <p:cNvSpPr/>
            <p:nvPr/>
          </p:nvSpPr>
          <p:spPr bwMode="auto">
            <a:xfrm>
              <a:off x="4144215" y="2033597"/>
              <a:ext cx="1829820" cy="2081203"/>
            </a:xfrm>
            <a:custGeom>
              <a:avLst/>
              <a:gdLst>
                <a:gd name="T0" fmla="*/ 992 w 1446"/>
                <a:gd name="T1" fmla="*/ 501 h 1645"/>
                <a:gd name="T2" fmla="*/ 1409 w 1446"/>
                <a:gd name="T3" fmla="*/ 1228 h 1645"/>
                <a:gd name="T4" fmla="*/ 1446 w 1446"/>
                <a:gd name="T5" fmla="*/ 1367 h 1645"/>
                <a:gd name="T6" fmla="*/ 1167 w 1446"/>
                <a:gd name="T7" fmla="*/ 1645 h 1645"/>
                <a:gd name="T8" fmla="*/ 294 w 1446"/>
                <a:gd name="T9" fmla="*/ 1645 h 1645"/>
                <a:gd name="T10" fmla="*/ 507 w 1446"/>
                <a:gd name="T11" fmla="*/ 539 h 1645"/>
                <a:gd name="T12" fmla="*/ 338 w 1446"/>
                <a:gd name="T13" fmla="*/ 494 h 1645"/>
                <a:gd name="T14" fmla="*/ 0 w 1446"/>
                <a:gd name="T15" fmla="*/ 832 h 1645"/>
                <a:gd name="T16" fmla="*/ 992 w 1446"/>
                <a:gd name="T17" fmla="*/ 50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645">
                  <a:moveTo>
                    <a:pt x="992" y="501"/>
                  </a:moveTo>
                  <a:cubicBezTo>
                    <a:pt x="1409" y="1228"/>
                    <a:pt x="1409" y="1228"/>
                    <a:pt x="1409" y="1228"/>
                  </a:cubicBezTo>
                  <a:cubicBezTo>
                    <a:pt x="1432" y="1269"/>
                    <a:pt x="1446" y="1316"/>
                    <a:pt x="1446" y="1367"/>
                  </a:cubicBezTo>
                  <a:cubicBezTo>
                    <a:pt x="1446" y="1521"/>
                    <a:pt x="1321" y="1645"/>
                    <a:pt x="1167" y="1645"/>
                  </a:cubicBezTo>
                  <a:cubicBezTo>
                    <a:pt x="294" y="1645"/>
                    <a:pt x="294" y="1645"/>
                    <a:pt x="294" y="1645"/>
                  </a:cubicBezTo>
                  <a:cubicBezTo>
                    <a:pt x="877" y="1645"/>
                    <a:pt x="955" y="819"/>
                    <a:pt x="507" y="539"/>
                  </a:cubicBezTo>
                  <a:cubicBezTo>
                    <a:pt x="457" y="510"/>
                    <a:pt x="399" y="494"/>
                    <a:pt x="338" y="494"/>
                  </a:cubicBezTo>
                  <a:cubicBezTo>
                    <a:pt x="151" y="494"/>
                    <a:pt x="0" y="645"/>
                    <a:pt x="0" y="832"/>
                  </a:cubicBezTo>
                  <a:cubicBezTo>
                    <a:pt x="0" y="315"/>
                    <a:pt x="699" y="0"/>
                    <a:pt x="992" y="5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8"/>
            <p:cNvGrpSpPr/>
            <p:nvPr/>
          </p:nvGrpSpPr>
          <p:grpSpPr>
            <a:xfrm rot="13975806">
              <a:off x="3353901" y="3608659"/>
              <a:ext cx="239316" cy="348853"/>
              <a:chOff x="5429367" y="4908078"/>
              <a:chExt cx="319088" cy="465138"/>
            </a:xfrm>
            <a:solidFill>
              <a:schemeClr val="bg1"/>
            </a:solidFill>
          </p:grpSpPr>
          <p:sp>
            <p:nvSpPr>
              <p:cNvPr id="16" name="Freeform: Shape 16"/>
              <p:cNvSpPr/>
              <p:nvPr/>
            </p:nvSpPr>
            <p:spPr bwMode="auto">
              <a:xfrm>
                <a:off x="5429367" y="490807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17"/>
              <p:cNvSpPr/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18"/>
              <p:cNvSpPr/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9"/>
            <p:cNvGrpSpPr/>
            <p:nvPr/>
          </p:nvGrpSpPr>
          <p:grpSpPr>
            <a:xfrm>
              <a:off x="4447588" y="1753611"/>
              <a:ext cx="239316" cy="348853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20" name="Freeform: Shape 14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15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Group 10"/>
            <p:cNvGrpSpPr/>
            <p:nvPr/>
          </p:nvGrpSpPr>
          <p:grpSpPr>
            <a:xfrm rot="7811741">
              <a:off x="5459164" y="3646908"/>
              <a:ext cx="348853" cy="293489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3" name="Freeform: Shape 11"/>
              <p:cNvSpPr/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2"/>
              <p:cNvSpPr/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13"/>
              <p:cNvSpPr/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67" name="Straight Connector 30"/>
          <p:cNvCxnSpPr/>
          <p:nvPr/>
        </p:nvCxnSpPr>
        <p:spPr>
          <a:xfrm flipV="1">
            <a:off x="2275840" y="3644900"/>
            <a:ext cx="965200" cy="260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33"/>
          <p:cNvGrpSpPr/>
          <p:nvPr/>
        </p:nvGrpSpPr>
        <p:grpSpPr>
          <a:xfrm rot="7740000">
            <a:off x="5686709" y="3393767"/>
            <a:ext cx="881076" cy="448733"/>
            <a:chOff x="1392536" y="2481978"/>
            <a:chExt cx="3229538" cy="393200"/>
          </a:xfrm>
          <a:effectLst/>
        </p:grpSpPr>
        <p:cxnSp>
          <p:nvCxnSpPr>
            <p:cNvPr id="69" name="Straight Connector 34"/>
            <p:cNvCxnSpPr/>
            <p:nvPr/>
          </p:nvCxnSpPr>
          <p:spPr>
            <a:xfrm flipH="1" flipV="1">
              <a:off x="2654765" y="2481978"/>
              <a:ext cx="1967309" cy="3932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35"/>
            <p:cNvCxnSpPr/>
            <p:nvPr/>
          </p:nvCxnSpPr>
          <p:spPr>
            <a:xfrm flipH="1">
              <a:off x="1392536" y="2481978"/>
              <a:ext cx="129869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6692265" y="3324225"/>
            <a:ext cx="2552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2. </a:t>
            </a:r>
            <a:r>
              <a:rPr lang="zh-CN" altLang="en-US" sz="2400" b="1"/>
              <a:t>使用容器部署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0190" y="2828290"/>
            <a:ext cx="21316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1</a:t>
            </a:r>
            <a:r>
              <a:rPr lang="zh-CN" altLang="en-US" sz="2400" b="1"/>
              <a:t>. 将拆分好的服务多机部署，通过分布式数据库实现数据共享。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8992870" y="64135"/>
            <a:ext cx="5115068" cy="6858000"/>
          </a:xfrm>
          <a:prstGeom prst="parallelogram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KSO_Shape"/>
          <p:cNvSpPr/>
          <p:nvPr/>
        </p:nvSpPr>
        <p:spPr bwMode="auto">
          <a:xfrm>
            <a:off x="-305" y="-229"/>
            <a:ext cx="3859475" cy="3555811"/>
          </a:xfrm>
          <a:custGeom>
            <a:avLst/>
            <a:gdLst>
              <a:gd name="T0" fmla="*/ 1903431 w 6068"/>
              <a:gd name="T1" fmla="*/ 1142937 h 6067"/>
              <a:gd name="T2" fmla="*/ 1141808 w 6068"/>
              <a:gd name="T3" fmla="*/ 1142937 h 6067"/>
              <a:gd name="T4" fmla="*/ 1141808 w 6068"/>
              <a:gd name="T5" fmla="*/ 1523812 h 6067"/>
              <a:gd name="T6" fmla="*/ 761310 w 6068"/>
              <a:gd name="T7" fmla="*/ 1905000 h 6067"/>
              <a:gd name="T8" fmla="*/ 761310 w 6068"/>
              <a:gd name="T9" fmla="*/ 1142937 h 6067"/>
              <a:gd name="T10" fmla="*/ 380498 w 6068"/>
              <a:gd name="T11" fmla="*/ 1142937 h 6067"/>
              <a:gd name="T12" fmla="*/ 0 w 6068"/>
              <a:gd name="T13" fmla="*/ 761749 h 6067"/>
              <a:gd name="T14" fmla="*/ 761310 w 6068"/>
              <a:gd name="T15" fmla="*/ 761749 h 6067"/>
              <a:gd name="T16" fmla="*/ 761310 w 6068"/>
              <a:gd name="T17" fmla="*/ 380874 h 6067"/>
              <a:gd name="T18" fmla="*/ 1141808 w 6068"/>
              <a:gd name="T19" fmla="*/ 0 h 6067"/>
              <a:gd name="T20" fmla="*/ 1141808 w 6068"/>
              <a:gd name="T21" fmla="*/ 761749 h 6067"/>
              <a:gd name="T22" fmla="*/ 1522306 w 6068"/>
              <a:gd name="T23" fmla="*/ 761749 h 6067"/>
              <a:gd name="T24" fmla="*/ 1903431 w 6068"/>
              <a:gd name="T25" fmla="*/ 1142937 h 6067"/>
              <a:gd name="T26" fmla="*/ 1073738 w 6068"/>
              <a:gd name="T27" fmla="*/ 830513 h 6067"/>
              <a:gd name="T28" fmla="*/ 832202 w 6068"/>
              <a:gd name="T29" fmla="*/ 830513 h 6067"/>
              <a:gd name="T30" fmla="*/ 832202 w 6068"/>
              <a:gd name="T31" fmla="*/ 1071661 h 6067"/>
              <a:gd name="T32" fmla="*/ 1073738 w 6068"/>
              <a:gd name="T33" fmla="*/ 1071661 h 6067"/>
              <a:gd name="T34" fmla="*/ 1073738 w 6068"/>
              <a:gd name="T35" fmla="*/ 830513 h 606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68" h="6067">
                <a:moveTo>
                  <a:pt x="6068" y="3640"/>
                </a:moveTo>
                <a:lnTo>
                  <a:pt x="3640" y="3640"/>
                </a:lnTo>
                <a:lnTo>
                  <a:pt x="3640" y="4853"/>
                </a:lnTo>
                <a:lnTo>
                  <a:pt x="2427" y="6067"/>
                </a:lnTo>
                <a:lnTo>
                  <a:pt x="2427" y="3640"/>
                </a:lnTo>
                <a:lnTo>
                  <a:pt x="1213" y="3640"/>
                </a:lnTo>
                <a:lnTo>
                  <a:pt x="0" y="2426"/>
                </a:lnTo>
                <a:lnTo>
                  <a:pt x="2427" y="2426"/>
                </a:lnTo>
                <a:lnTo>
                  <a:pt x="2427" y="1213"/>
                </a:lnTo>
                <a:lnTo>
                  <a:pt x="3640" y="0"/>
                </a:lnTo>
                <a:lnTo>
                  <a:pt x="3640" y="2426"/>
                </a:lnTo>
                <a:lnTo>
                  <a:pt x="4853" y="2426"/>
                </a:lnTo>
                <a:lnTo>
                  <a:pt x="6068" y="3640"/>
                </a:lnTo>
                <a:close/>
                <a:moveTo>
                  <a:pt x="3423" y="2645"/>
                </a:moveTo>
                <a:lnTo>
                  <a:pt x="2653" y="2645"/>
                </a:lnTo>
                <a:lnTo>
                  <a:pt x="2653" y="3413"/>
                </a:lnTo>
                <a:lnTo>
                  <a:pt x="3423" y="3413"/>
                </a:lnTo>
                <a:lnTo>
                  <a:pt x="3423" y="2645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PA__3"/>
          <p:cNvSpPr/>
          <p:nvPr>
            <p:custDataLst>
              <p:tags r:id="rId1"/>
            </p:custDataLst>
          </p:nvPr>
        </p:nvSpPr>
        <p:spPr>
          <a:xfrm>
            <a:off x="3389314" y="2293836"/>
            <a:ext cx="5770880" cy="161480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字悦古典楷" panose="02010600010101010101" charset="-122"/>
                <a:ea typeface="字悦古典楷" panose="02010600010101010101" charset="-122"/>
                <a:sym typeface="+mn-ea"/>
              </a:rPr>
              <a:t>谢谢观看</a:t>
            </a:r>
          </a:p>
        </p:txBody>
      </p:sp>
      <p:sp>
        <p:nvSpPr>
          <p:cNvPr id="11" name="PA_文本框 3"/>
          <p:cNvSpPr txBox="1"/>
          <p:nvPr>
            <p:custDataLst>
              <p:tags r:id="rId2"/>
            </p:custDataLst>
          </p:nvPr>
        </p:nvSpPr>
        <p:spPr>
          <a:xfrm>
            <a:off x="4718685" y="4799965"/>
            <a:ext cx="31292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方正清刻本悦宋简体" panose="02000000000000000000" charset="-122"/>
              </a:rPr>
              <a:t>汇报人：邓勇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469640" y="4944745"/>
            <a:ext cx="5413375" cy="172085"/>
            <a:chOff x="6384" y="7281"/>
            <a:chExt cx="6434" cy="271"/>
          </a:xfrm>
        </p:grpSpPr>
        <p:pic>
          <p:nvPicPr>
            <p:cNvPr id="17" name="图片 16" descr="◎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08" y="7281"/>
              <a:ext cx="1110" cy="270"/>
            </a:xfrm>
            <a:prstGeom prst="rect">
              <a:avLst/>
            </a:prstGeom>
          </p:spPr>
        </p:pic>
        <p:pic>
          <p:nvPicPr>
            <p:cNvPr id="18" name="图片 17" descr="◎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384" y="7282"/>
              <a:ext cx="1110" cy="27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8780145" y="29591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151745" y="422910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chemeClr val="tx1"/>
                </a:solidFill>
                <a:sym typeface="+mn-ea"/>
              </a:rPr>
              <a:t>项目概述之</a:t>
            </a:r>
            <a:r>
              <a:rPr lang="zh-CN" altLang="en-US" sz="2800" b="1" dirty="0" smtClean="0">
                <a:solidFill>
                  <a:schemeClr val="tx1"/>
                </a:solidFill>
                <a:sym typeface="+mn-ea"/>
              </a:rPr>
              <a:t>项目概述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64260" y="2567305"/>
            <a:ext cx="73406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项目名称：抖声——极简版抖音</a:t>
            </a:r>
          </a:p>
          <a:p>
            <a:r>
              <a:rPr lang="zh-CN" altLang="en-US" sz="2400"/>
              <a:t>开发成员：go func小组（邓勇，郝家唯，孙悦超）</a:t>
            </a:r>
          </a:p>
          <a:p>
            <a:r>
              <a:rPr lang="zh-CN" altLang="en-US" sz="2400"/>
              <a:t>项目介绍：一个支持常见操作的短视频软件后端服务</a:t>
            </a:r>
          </a:p>
          <a:p>
            <a:r>
              <a:rPr lang="zh-CN" altLang="en-US" sz="2400"/>
              <a:t>项目源码地址：https://github.com/Aprilnice/dousheng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8780145" y="29591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151745" y="4229100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chemeClr val="tx1"/>
                </a:solidFill>
                <a:sym typeface="+mn-ea"/>
              </a:rPr>
              <a:t>项目概述之</a:t>
            </a:r>
            <a:r>
              <a:rPr lang="zh-CN" altLang="en-US" sz="2800" b="1" dirty="0" smtClean="0">
                <a:solidFill>
                  <a:schemeClr val="tx1"/>
                </a:solidFill>
                <a:sym typeface="+mn-ea"/>
              </a:rPr>
              <a:t>项目灵感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9295" y="2667000"/>
            <a:ext cx="7695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项目的架构设计灵感</a:t>
            </a:r>
            <a:r>
              <a:rPr lang="zh-CN" altLang="en-US" sz="2400" dirty="0" smtClean="0"/>
              <a:t>来源于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17</a:t>
            </a:r>
            <a:r>
              <a:rPr lang="zh-CN" altLang="en-US" sz="2400" dirty="0" smtClean="0"/>
              <a:t>日课程的</a:t>
            </a:r>
            <a:r>
              <a:rPr lang="en-US" altLang="zh-CN" sz="2400" dirty="0" smtClean="0"/>
              <a:t>easy note</a:t>
            </a:r>
            <a:r>
              <a:rPr lang="zh-CN" altLang="en-US" sz="2400" dirty="0" smtClean="0"/>
              <a:t>微服务笔记架构</a:t>
            </a:r>
            <a:r>
              <a:rPr lang="zh-CN" altLang="en-US" sz="2400" dirty="0"/>
              <a:t>设计，据此灵感将抖音极简版设计成一个微服务架构体系的项目。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8780145" y="295910"/>
            <a:ext cx="3187700" cy="3972560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10141585" y="4229735"/>
            <a:ext cx="1461135" cy="842645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chemeClr val="tx1"/>
                </a:solidFill>
                <a:sym typeface="+mn-ea"/>
              </a:rPr>
              <a:t>项目概述之</a:t>
            </a:r>
            <a:r>
              <a:rPr lang="zh-CN" altLang="en-US" sz="2800" b="1" dirty="0" smtClean="0">
                <a:solidFill>
                  <a:schemeClr val="tx1"/>
                </a:solidFill>
                <a:sym typeface="+mn-ea"/>
              </a:rPr>
              <a:t>项目亮点</a:t>
            </a:r>
          </a:p>
        </p:txBody>
      </p:sp>
      <p:grpSp>
        <p:nvGrpSpPr>
          <p:cNvPr id="3" name="组合 3"/>
          <p:cNvGrpSpPr/>
          <p:nvPr/>
        </p:nvGrpSpPr>
        <p:grpSpPr>
          <a:xfrm>
            <a:off x="2124824" y="1643452"/>
            <a:ext cx="4779183" cy="3632016"/>
            <a:chOff x="7274787" y="2917060"/>
            <a:chExt cx="9558367" cy="7280737"/>
          </a:xfrm>
        </p:grpSpPr>
        <p:grpSp>
          <p:nvGrpSpPr>
            <p:cNvPr id="2" name="Group 26"/>
            <p:cNvGrpSpPr/>
            <p:nvPr/>
          </p:nvGrpSpPr>
          <p:grpSpPr bwMode="auto">
            <a:xfrm>
              <a:off x="8116602" y="4186992"/>
              <a:ext cx="7859033" cy="5485098"/>
              <a:chOff x="4107988" y="2586038"/>
              <a:chExt cx="3971264" cy="2748585"/>
            </a:xfrm>
          </p:grpSpPr>
          <p:sp>
            <p:nvSpPr>
              <p:cNvPr id="23" name="Freeform 6"/>
              <p:cNvSpPr/>
              <p:nvPr/>
            </p:nvSpPr>
            <p:spPr>
              <a:xfrm rot="5400000">
                <a:off x="3903401" y="3088971"/>
                <a:ext cx="1796419" cy="1380895"/>
              </a:xfrm>
              <a:custGeom>
                <a:avLst/>
                <a:gdLst>
                  <a:gd name="connsiteX0" fmla="*/ 1795462 w 1795462"/>
                  <a:gd name="connsiteY0" fmla="*/ 1381125 h 1381125"/>
                  <a:gd name="connsiteX1" fmla="*/ 0 w 1795462"/>
                  <a:gd name="connsiteY1" fmla="*/ 514350 h 1381125"/>
                  <a:gd name="connsiteX2" fmla="*/ 0 w 1795462"/>
                  <a:gd name="connsiteY2" fmla="*/ 0 h 1381125"/>
                  <a:gd name="connsiteX3" fmla="*/ 1790700 w 1795462"/>
                  <a:gd name="connsiteY3" fmla="*/ 862013 h 1381125"/>
                  <a:gd name="connsiteX4" fmla="*/ 1795462 w 1795462"/>
                  <a:gd name="connsiteY4" fmla="*/ 1381125 h 1381125"/>
                  <a:gd name="connsiteX0-1" fmla="*/ 1795462 w 1795462"/>
                  <a:gd name="connsiteY0-2" fmla="*/ 1381125 h 1381125"/>
                  <a:gd name="connsiteX1-3" fmla="*/ 0 w 1795462"/>
                  <a:gd name="connsiteY1-4" fmla="*/ 514350 h 1381125"/>
                  <a:gd name="connsiteX2-5" fmla="*/ 0 w 1795462"/>
                  <a:gd name="connsiteY2-6" fmla="*/ 0 h 1381125"/>
                  <a:gd name="connsiteX3-7" fmla="*/ 1790700 w 1795462"/>
                  <a:gd name="connsiteY3-8" fmla="*/ 866776 h 1381125"/>
                  <a:gd name="connsiteX4-9" fmla="*/ 1795462 w 1795462"/>
                  <a:gd name="connsiteY4-10" fmla="*/ 1381125 h 1381125"/>
                  <a:gd name="connsiteX0-11" fmla="*/ 1795462 w 1795462"/>
                  <a:gd name="connsiteY0-12" fmla="*/ 1381125 h 1381125"/>
                  <a:gd name="connsiteX1-13" fmla="*/ 3 w 1795462"/>
                  <a:gd name="connsiteY1-14" fmla="*/ 519113 h 1381125"/>
                  <a:gd name="connsiteX2-15" fmla="*/ 0 w 1795462"/>
                  <a:gd name="connsiteY2-16" fmla="*/ 0 h 1381125"/>
                  <a:gd name="connsiteX3-17" fmla="*/ 1790700 w 1795462"/>
                  <a:gd name="connsiteY3-18" fmla="*/ 866776 h 1381125"/>
                  <a:gd name="connsiteX4-19" fmla="*/ 1795462 w 1795462"/>
                  <a:gd name="connsiteY4-20" fmla="*/ 1381125 h 13811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95462" h="1381125">
                    <a:moveTo>
                      <a:pt x="1795462" y="1381125"/>
                    </a:moveTo>
                    <a:lnTo>
                      <a:pt x="3" y="519113"/>
                    </a:lnTo>
                    <a:cubicBezTo>
                      <a:pt x="2" y="346075"/>
                      <a:pt x="1" y="173038"/>
                      <a:pt x="0" y="0"/>
                    </a:cubicBezTo>
                    <a:lnTo>
                      <a:pt x="1790700" y="866776"/>
                    </a:lnTo>
                    <a:cubicBezTo>
                      <a:pt x="1792287" y="1039813"/>
                      <a:pt x="1793875" y="1208088"/>
                      <a:pt x="1795462" y="138112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70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7"/>
              <p:cNvSpPr/>
              <p:nvPr/>
            </p:nvSpPr>
            <p:spPr>
              <a:xfrm rot="5400000">
                <a:off x="4439152" y="3119917"/>
                <a:ext cx="2453414" cy="1385657"/>
              </a:xfrm>
              <a:custGeom>
                <a:avLst/>
                <a:gdLst>
                  <a:gd name="connsiteX0" fmla="*/ 2452687 w 2452687"/>
                  <a:gd name="connsiteY0" fmla="*/ 1385888 h 1385888"/>
                  <a:gd name="connsiteX1" fmla="*/ 0 w 2452687"/>
                  <a:gd name="connsiteY1" fmla="*/ 514350 h 1385888"/>
                  <a:gd name="connsiteX2" fmla="*/ 0 w 2452687"/>
                  <a:gd name="connsiteY2" fmla="*/ 0 h 1385888"/>
                  <a:gd name="connsiteX3" fmla="*/ 2447925 w 2452687"/>
                  <a:gd name="connsiteY3" fmla="*/ 866775 h 1385888"/>
                  <a:gd name="connsiteX4" fmla="*/ 2452687 w 2452687"/>
                  <a:gd name="connsiteY4" fmla="*/ 1385888 h 1385888"/>
                  <a:gd name="connsiteX0-1" fmla="*/ 2452687 w 2452687"/>
                  <a:gd name="connsiteY0-2" fmla="*/ 1385888 h 1385888"/>
                  <a:gd name="connsiteX1-3" fmla="*/ 2384 w 2452687"/>
                  <a:gd name="connsiteY1-4" fmla="*/ 528637 h 1385888"/>
                  <a:gd name="connsiteX2-5" fmla="*/ 0 w 2452687"/>
                  <a:gd name="connsiteY2-6" fmla="*/ 0 h 1385888"/>
                  <a:gd name="connsiteX3-7" fmla="*/ 2447925 w 2452687"/>
                  <a:gd name="connsiteY3-8" fmla="*/ 866775 h 1385888"/>
                  <a:gd name="connsiteX4-9" fmla="*/ 2452687 w 2452687"/>
                  <a:gd name="connsiteY4-10" fmla="*/ 1385888 h 13858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52687" h="1385888">
                    <a:moveTo>
                      <a:pt x="2452687" y="1385888"/>
                    </a:moveTo>
                    <a:lnTo>
                      <a:pt x="2384" y="528637"/>
                    </a:lnTo>
                    <a:cubicBezTo>
                      <a:pt x="1589" y="352425"/>
                      <a:pt x="795" y="176212"/>
                      <a:pt x="0" y="0"/>
                    </a:cubicBezTo>
                    <a:lnTo>
                      <a:pt x="2447925" y="866775"/>
                    </a:lnTo>
                    <a:cubicBezTo>
                      <a:pt x="2449512" y="1038225"/>
                      <a:pt x="2451100" y="1209675"/>
                      <a:pt x="2452687" y="13858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70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>
              <a:xfrm rot="5400000">
                <a:off x="6480277" y="3456350"/>
                <a:ext cx="1799593" cy="1382482"/>
              </a:xfrm>
              <a:custGeom>
                <a:avLst/>
                <a:gdLst>
                  <a:gd name="connsiteX0" fmla="*/ 1795462 w 1795462"/>
                  <a:gd name="connsiteY0" fmla="*/ 1381125 h 1381125"/>
                  <a:gd name="connsiteX1" fmla="*/ 0 w 1795462"/>
                  <a:gd name="connsiteY1" fmla="*/ 514350 h 1381125"/>
                  <a:gd name="connsiteX2" fmla="*/ 0 w 1795462"/>
                  <a:gd name="connsiteY2" fmla="*/ 0 h 1381125"/>
                  <a:gd name="connsiteX3" fmla="*/ 1790700 w 1795462"/>
                  <a:gd name="connsiteY3" fmla="*/ 862013 h 1381125"/>
                  <a:gd name="connsiteX4" fmla="*/ 1795462 w 1795462"/>
                  <a:gd name="connsiteY4" fmla="*/ 1381125 h 1381125"/>
                  <a:gd name="connsiteX0-1" fmla="*/ 1795462 w 1795462"/>
                  <a:gd name="connsiteY0-2" fmla="*/ 1381125 h 1381125"/>
                  <a:gd name="connsiteX1-3" fmla="*/ 0 w 1795462"/>
                  <a:gd name="connsiteY1-4" fmla="*/ 514350 h 1381125"/>
                  <a:gd name="connsiteX2-5" fmla="*/ 0 w 1795462"/>
                  <a:gd name="connsiteY2-6" fmla="*/ 0 h 1381125"/>
                  <a:gd name="connsiteX3-7" fmla="*/ 1790700 w 1795462"/>
                  <a:gd name="connsiteY3-8" fmla="*/ 866776 h 1381125"/>
                  <a:gd name="connsiteX4-9" fmla="*/ 1795462 w 1795462"/>
                  <a:gd name="connsiteY4-10" fmla="*/ 1381125 h 1381125"/>
                  <a:gd name="connsiteX0-11" fmla="*/ 1800223 w 1800223"/>
                  <a:gd name="connsiteY0-12" fmla="*/ 1381125 h 1381125"/>
                  <a:gd name="connsiteX1-13" fmla="*/ 0 w 1800223"/>
                  <a:gd name="connsiteY1-14" fmla="*/ 514350 h 1381125"/>
                  <a:gd name="connsiteX2-15" fmla="*/ 4761 w 1800223"/>
                  <a:gd name="connsiteY2-16" fmla="*/ 0 h 1381125"/>
                  <a:gd name="connsiteX3-17" fmla="*/ 1795461 w 1800223"/>
                  <a:gd name="connsiteY3-18" fmla="*/ 866776 h 1381125"/>
                  <a:gd name="connsiteX4-19" fmla="*/ 1800223 w 1800223"/>
                  <a:gd name="connsiteY4-20" fmla="*/ 1381125 h 1381125"/>
                  <a:gd name="connsiteX0-21" fmla="*/ 1800223 w 1800223"/>
                  <a:gd name="connsiteY0-22" fmla="*/ 1381125 h 1381125"/>
                  <a:gd name="connsiteX1-23" fmla="*/ 0 w 1800223"/>
                  <a:gd name="connsiteY1-24" fmla="*/ 514350 h 1381125"/>
                  <a:gd name="connsiteX2-25" fmla="*/ 2380 w 1800223"/>
                  <a:gd name="connsiteY2-26" fmla="*/ 0 h 1381125"/>
                  <a:gd name="connsiteX3-27" fmla="*/ 1795461 w 1800223"/>
                  <a:gd name="connsiteY3-28" fmla="*/ 866776 h 1381125"/>
                  <a:gd name="connsiteX4-29" fmla="*/ 1800223 w 1800223"/>
                  <a:gd name="connsiteY4-30" fmla="*/ 1381125 h 13811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00223" h="1381125">
                    <a:moveTo>
                      <a:pt x="1800223" y="1381125"/>
                    </a:moveTo>
                    <a:lnTo>
                      <a:pt x="0" y="514350"/>
                    </a:lnTo>
                    <a:cubicBezTo>
                      <a:pt x="793" y="342900"/>
                      <a:pt x="1587" y="171450"/>
                      <a:pt x="2380" y="0"/>
                    </a:cubicBezTo>
                    <a:lnTo>
                      <a:pt x="1795461" y="866776"/>
                    </a:lnTo>
                    <a:cubicBezTo>
                      <a:pt x="1797048" y="1039813"/>
                      <a:pt x="1798636" y="1208088"/>
                      <a:pt x="1800223" y="138112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70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>
              <a:xfrm rot="5400000">
                <a:off x="5296260" y="3415088"/>
                <a:ext cx="2453414" cy="1385657"/>
              </a:xfrm>
              <a:custGeom>
                <a:avLst/>
                <a:gdLst>
                  <a:gd name="connsiteX0" fmla="*/ 2452687 w 2452687"/>
                  <a:gd name="connsiteY0" fmla="*/ 1385888 h 1385888"/>
                  <a:gd name="connsiteX1" fmla="*/ 0 w 2452687"/>
                  <a:gd name="connsiteY1" fmla="*/ 514350 h 1385888"/>
                  <a:gd name="connsiteX2" fmla="*/ 0 w 2452687"/>
                  <a:gd name="connsiteY2" fmla="*/ 0 h 1385888"/>
                  <a:gd name="connsiteX3" fmla="*/ 2447925 w 2452687"/>
                  <a:gd name="connsiteY3" fmla="*/ 866775 h 1385888"/>
                  <a:gd name="connsiteX4" fmla="*/ 2452687 w 2452687"/>
                  <a:gd name="connsiteY4" fmla="*/ 1385888 h 1385888"/>
                  <a:gd name="connsiteX0-1" fmla="*/ 2452687 w 2452687"/>
                  <a:gd name="connsiteY0-2" fmla="*/ 1385888 h 1385888"/>
                  <a:gd name="connsiteX1-3" fmla="*/ 3 w 2452687"/>
                  <a:gd name="connsiteY1-4" fmla="*/ 521494 h 1385888"/>
                  <a:gd name="connsiteX2-5" fmla="*/ 0 w 2452687"/>
                  <a:gd name="connsiteY2-6" fmla="*/ 0 h 1385888"/>
                  <a:gd name="connsiteX3-7" fmla="*/ 2447925 w 2452687"/>
                  <a:gd name="connsiteY3-8" fmla="*/ 866775 h 1385888"/>
                  <a:gd name="connsiteX4-9" fmla="*/ 2452687 w 2452687"/>
                  <a:gd name="connsiteY4-10" fmla="*/ 1385888 h 1385888"/>
                  <a:gd name="connsiteX0-11" fmla="*/ 2452687 w 2452687"/>
                  <a:gd name="connsiteY0-12" fmla="*/ 1385888 h 1385888"/>
                  <a:gd name="connsiteX1-13" fmla="*/ 6 w 2452687"/>
                  <a:gd name="connsiteY1-14" fmla="*/ 523875 h 1385888"/>
                  <a:gd name="connsiteX2-15" fmla="*/ 0 w 2452687"/>
                  <a:gd name="connsiteY2-16" fmla="*/ 0 h 1385888"/>
                  <a:gd name="connsiteX3-17" fmla="*/ 2447925 w 2452687"/>
                  <a:gd name="connsiteY3-18" fmla="*/ 866775 h 1385888"/>
                  <a:gd name="connsiteX4-19" fmla="*/ 2452687 w 2452687"/>
                  <a:gd name="connsiteY4-20" fmla="*/ 1385888 h 13858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52687" h="1385888">
                    <a:moveTo>
                      <a:pt x="2452687" y="1385888"/>
                    </a:moveTo>
                    <a:lnTo>
                      <a:pt x="6" y="523875"/>
                    </a:lnTo>
                    <a:cubicBezTo>
                      <a:pt x="5" y="350044"/>
                      <a:pt x="1" y="173831"/>
                      <a:pt x="0" y="0"/>
                    </a:cubicBezTo>
                    <a:lnTo>
                      <a:pt x="2447925" y="866775"/>
                    </a:lnTo>
                    <a:cubicBezTo>
                      <a:pt x="2449512" y="1038225"/>
                      <a:pt x="2451100" y="1209675"/>
                      <a:pt x="2452687" y="13858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70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Rectangle 10"/>
              <p:cNvSpPr/>
              <p:nvPr/>
            </p:nvSpPr>
            <p:spPr>
              <a:xfrm rot="5400000">
                <a:off x="4719327" y="3696849"/>
                <a:ext cx="2748585" cy="52696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3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项目亮点</a:t>
                </a:r>
              </a:p>
            </p:txBody>
          </p:sp>
          <p:sp>
            <p:nvSpPr>
              <p:cNvPr id="29" name="Rectangle 11"/>
              <p:cNvSpPr/>
              <p:nvPr/>
            </p:nvSpPr>
            <p:spPr>
              <a:xfrm rot="5400000">
                <a:off x="5870019" y="3700024"/>
                <a:ext cx="2169351" cy="52537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altLang="zh-CN" sz="14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Rectangle 12"/>
              <p:cNvSpPr/>
              <p:nvPr/>
            </p:nvSpPr>
            <p:spPr>
              <a:xfrm rot="5400000">
                <a:off x="4147869" y="3700023"/>
                <a:ext cx="2169351" cy="52537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altLang="zh-CN" sz="14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 13"/>
              <p:cNvSpPr/>
              <p:nvPr/>
            </p:nvSpPr>
            <p:spPr>
              <a:xfrm rot="5400000">
                <a:off x="7097679" y="3699231"/>
                <a:ext cx="1436183" cy="52696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altLang="zh-CN" sz="14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 14"/>
              <p:cNvSpPr/>
              <p:nvPr/>
            </p:nvSpPr>
            <p:spPr>
              <a:xfrm rot="5400000">
                <a:off x="3653377" y="3699231"/>
                <a:ext cx="1436183" cy="52696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4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33" name="Straight Connector 28"/>
            <p:cNvCxnSpPr/>
            <p:nvPr/>
          </p:nvCxnSpPr>
          <p:spPr>
            <a:xfrm>
              <a:off x="10324794" y="2932894"/>
              <a:ext cx="0" cy="1640462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0"/>
            <p:cNvCxnSpPr/>
            <p:nvPr/>
          </p:nvCxnSpPr>
          <p:spPr>
            <a:xfrm>
              <a:off x="7274787" y="2917060"/>
              <a:ext cx="3050007" cy="0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1"/>
            <p:cNvCxnSpPr/>
            <p:nvPr/>
          </p:nvCxnSpPr>
          <p:spPr>
            <a:xfrm>
              <a:off x="13761158" y="2932894"/>
              <a:ext cx="0" cy="1640462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2"/>
            <p:cNvCxnSpPr/>
            <p:nvPr/>
          </p:nvCxnSpPr>
          <p:spPr>
            <a:xfrm>
              <a:off x="13783147" y="2942395"/>
              <a:ext cx="3050007" cy="0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3"/>
            <p:cNvCxnSpPr/>
            <p:nvPr/>
          </p:nvCxnSpPr>
          <p:spPr>
            <a:xfrm>
              <a:off x="8581484" y="8554169"/>
              <a:ext cx="0" cy="1643628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33"/>
          <p:cNvCxnSpPr/>
          <p:nvPr/>
        </p:nvCxnSpPr>
        <p:spPr>
          <a:xfrm>
            <a:off x="6233207" y="4359020"/>
            <a:ext cx="0" cy="819928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8"/>
          <p:cNvCxnSpPr/>
          <p:nvPr/>
        </p:nvCxnSpPr>
        <p:spPr>
          <a:xfrm>
            <a:off x="4505807" y="5013041"/>
            <a:ext cx="0" cy="81834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/>
          <p:cNvCxnSpPr/>
          <p:nvPr/>
        </p:nvCxnSpPr>
        <p:spPr>
          <a:xfrm>
            <a:off x="4505879" y="5831215"/>
            <a:ext cx="1525003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6045" y="1490980"/>
            <a:ext cx="19259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1. 项目架构设计：go func小组抖音项目服务实现通过go-micro微服务框架实现gRPC协议。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79830" y="4858385"/>
            <a:ext cx="1501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2. 服务注册发现：选用etcd实现项目的服务发现。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9815" y="5629275"/>
            <a:ext cx="3864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3. Id的唯一性：项目中确保一些数据库Id属性的唯一性，选用snowflake算法生成唯一的Id。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086600" y="1184275"/>
            <a:ext cx="17640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4. 视频封面的截取：go func小组使用ffmpeg截取视频的关键帧作为视频封面。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475095" y="4462780"/>
            <a:ext cx="28403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5. 缓存：使用Redis存储高频访问数据，降低MySQL数据库压力。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chemeClr val="tx1"/>
                </a:solidFill>
                <a:sym typeface="+mn-ea"/>
              </a:rPr>
              <a:t>项目概述之</a:t>
            </a:r>
            <a:r>
              <a:rPr lang="zh-CN" altLang="en-US" sz="2800" b="1" dirty="0" smtClean="0">
                <a:solidFill>
                  <a:schemeClr val="tx1"/>
                </a:solidFill>
                <a:sym typeface="+mn-ea"/>
              </a:rPr>
              <a:t>项目功能</a:t>
            </a:r>
            <a:endParaRPr lang="en-US" altLang="zh-CN" sz="28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2410" y="2593340"/>
            <a:ext cx="338391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1. 支持用户通过自定义账号密码进行注册。</a:t>
            </a:r>
          </a:p>
          <a:p>
            <a:r>
              <a:rPr lang="zh-CN" altLang="en-US" sz="2000"/>
              <a:t>2. 支持用户通过账号密码进行登录。</a:t>
            </a:r>
          </a:p>
          <a:p>
            <a:r>
              <a:rPr lang="zh-CN" altLang="en-US" sz="2000"/>
              <a:t>3. 用户可以在个人主页查看自己的详细信息，包括作品列表篇、关注列表、粉丝列表以及点赞的视频列表。</a:t>
            </a:r>
          </a:p>
          <a:p>
            <a:r>
              <a:rPr lang="zh-CN" altLang="en-US" sz="2000"/>
              <a:t>4. 用户可查看他人的关注列表和粉丝列表发布列表和点赞列表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16245" y="2225040"/>
            <a:ext cx="2474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视频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83735" y="2593340"/>
            <a:ext cx="322453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1. 可在首页获取发布时间从近到远排序的视频流并播放，且在下次刷新时保持发布时间的连续（支持游客访问，是否登录均能使用）。</a:t>
            </a:r>
          </a:p>
          <a:p>
            <a:r>
              <a:rPr lang="zh-CN" altLang="en-US" sz="2000"/>
              <a:t>2. 已登录的用户可以上传视频。</a:t>
            </a:r>
          </a:p>
          <a:p>
            <a:r>
              <a:rPr lang="zh-CN" altLang="en-US" sz="2000"/>
              <a:t>3. 上传的视频会自动使用第一帧作为封面。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23670" y="2225040"/>
            <a:ext cx="2474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用户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08820" y="2225040"/>
            <a:ext cx="2474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交互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94370" y="2593340"/>
            <a:ext cx="35064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登录后</a:t>
            </a:r>
          </a:p>
          <a:p>
            <a:r>
              <a:rPr lang="zh-CN" altLang="en-US" sz="2000"/>
              <a:t>1. 观看视频时，用户可以关注视频作者（会显示是否关注）。</a:t>
            </a:r>
          </a:p>
          <a:p>
            <a:r>
              <a:rPr lang="zh-CN" altLang="en-US" sz="2000"/>
              <a:t>2. 观看视频时，用户可以对视频点赞（会显示是否点赞）</a:t>
            </a:r>
          </a:p>
          <a:p>
            <a:r>
              <a:rPr lang="zh-CN" altLang="en-US" sz="2000"/>
              <a:t>3. 观看视频时，用户可以查看他人的评论，也可以自己发表评论。</a:t>
            </a:r>
          </a:p>
          <a:p>
            <a:r>
              <a:rPr lang="zh-CN" altLang="en-US" sz="2000"/>
              <a:t>4. 进入他人首页查看关注列表和粉丝列表，并标识已关注和未关注的用户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Shape"/>
          <p:cNvSpPr/>
          <p:nvPr/>
        </p:nvSpPr>
        <p:spPr bwMode="auto">
          <a:xfrm>
            <a:off x="2664155" y="1302791"/>
            <a:ext cx="3859475" cy="3555811"/>
          </a:xfrm>
          <a:custGeom>
            <a:avLst/>
            <a:gdLst>
              <a:gd name="T0" fmla="*/ 1903431 w 6068"/>
              <a:gd name="T1" fmla="*/ 1142937 h 6067"/>
              <a:gd name="T2" fmla="*/ 1141808 w 6068"/>
              <a:gd name="T3" fmla="*/ 1142937 h 6067"/>
              <a:gd name="T4" fmla="*/ 1141808 w 6068"/>
              <a:gd name="T5" fmla="*/ 1523812 h 6067"/>
              <a:gd name="T6" fmla="*/ 761310 w 6068"/>
              <a:gd name="T7" fmla="*/ 1905000 h 6067"/>
              <a:gd name="T8" fmla="*/ 761310 w 6068"/>
              <a:gd name="T9" fmla="*/ 1142937 h 6067"/>
              <a:gd name="T10" fmla="*/ 380498 w 6068"/>
              <a:gd name="T11" fmla="*/ 1142937 h 6067"/>
              <a:gd name="T12" fmla="*/ 0 w 6068"/>
              <a:gd name="T13" fmla="*/ 761749 h 6067"/>
              <a:gd name="T14" fmla="*/ 761310 w 6068"/>
              <a:gd name="T15" fmla="*/ 761749 h 6067"/>
              <a:gd name="T16" fmla="*/ 761310 w 6068"/>
              <a:gd name="T17" fmla="*/ 380874 h 6067"/>
              <a:gd name="T18" fmla="*/ 1141808 w 6068"/>
              <a:gd name="T19" fmla="*/ 0 h 6067"/>
              <a:gd name="T20" fmla="*/ 1141808 w 6068"/>
              <a:gd name="T21" fmla="*/ 761749 h 6067"/>
              <a:gd name="T22" fmla="*/ 1522306 w 6068"/>
              <a:gd name="T23" fmla="*/ 761749 h 6067"/>
              <a:gd name="T24" fmla="*/ 1903431 w 6068"/>
              <a:gd name="T25" fmla="*/ 1142937 h 6067"/>
              <a:gd name="T26" fmla="*/ 1073738 w 6068"/>
              <a:gd name="T27" fmla="*/ 830513 h 6067"/>
              <a:gd name="T28" fmla="*/ 832202 w 6068"/>
              <a:gd name="T29" fmla="*/ 830513 h 6067"/>
              <a:gd name="T30" fmla="*/ 832202 w 6068"/>
              <a:gd name="T31" fmla="*/ 1071661 h 6067"/>
              <a:gd name="T32" fmla="*/ 1073738 w 6068"/>
              <a:gd name="T33" fmla="*/ 1071661 h 6067"/>
              <a:gd name="T34" fmla="*/ 1073738 w 6068"/>
              <a:gd name="T35" fmla="*/ 830513 h 606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68" h="6067">
                <a:moveTo>
                  <a:pt x="6068" y="3640"/>
                </a:moveTo>
                <a:lnTo>
                  <a:pt x="3640" y="3640"/>
                </a:lnTo>
                <a:lnTo>
                  <a:pt x="3640" y="4853"/>
                </a:lnTo>
                <a:lnTo>
                  <a:pt x="2427" y="6067"/>
                </a:lnTo>
                <a:lnTo>
                  <a:pt x="2427" y="3640"/>
                </a:lnTo>
                <a:lnTo>
                  <a:pt x="1213" y="3640"/>
                </a:lnTo>
                <a:lnTo>
                  <a:pt x="0" y="2426"/>
                </a:lnTo>
                <a:lnTo>
                  <a:pt x="2427" y="2426"/>
                </a:lnTo>
                <a:lnTo>
                  <a:pt x="2427" y="1213"/>
                </a:lnTo>
                <a:lnTo>
                  <a:pt x="3640" y="0"/>
                </a:lnTo>
                <a:lnTo>
                  <a:pt x="3640" y="2426"/>
                </a:lnTo>
                <a:lnTo>
                  <a:pt x="4853" y="2426"/>
                </a:lnTo>
                <a:lnTo>
                  <a:pt x="6068" y="3640"/>
                </a:lnTo>
                <a:close/>
                <a:moveTo>
                  <a:pt x="3423" y="2645"/>
                </a:moveTo>
                <a:lnTo>
                  <a:pt x="2653" y="2645"/>
                </a:lnTo>
                <a:lnTo>
                  <a:pt x="2653" y="3413"/>
                </a:lnTo>
                <a:lnTo>
                  <a:pt x="3423" y="3413"/>
                </a:lnTo>
                <a:lnTo>
                  <a:pt x="3423" y="264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566249" y="2330940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PART 2</a:t>
            </a:r>
            <a:endParaRPr lang="zh-CN" altLang="en-US" sz="3600" dirty="0"/>
          </a:p>
        </p:txBody>
      </p:sp>
      <p:sp>
        <p:nvSpPr>
          <p:cNvPr id="2" name="任意多边形 1"/>
          <p:cNvSpPr/>
          <p:nvPr/>
        </p:nvSpPr>
        <p:spPr>
          <a:xfrm>
            <a:off x="6294594" y="3044045"/>
            <a:ext cx="3916908" cy="713382"/>
          </a:xfrm>
          <a:custGeom>
            <a:avLst/>
            <a:gdLst>
              <a:gd name="connsiteX0" fmla="*/ 777922 w 4148920"/>
              <a:gd name="connsiteY0" fmla="*/ 0 h 713382"/>
              <a:gd name="connsiteX1" fmla="*/ 4148920 w 4148920"/>
              <a:gd name="connsiteY1" fmla="*/ 0 h 713382"/>
              <a:gd name="connsiteX2" fmla="*/ 4148920 w 4148920"/>
              <a:gd name="connsiteY2" fmla="*/ 713382 h 713382"/>
              <a:gd name="connsiteX3" fmla="*/ 777922 w 4148920"/>
              <a:gd name="connsiteY3" fmla="*/ 713382 h 713382"/>
              <a:gd name="connsiteX4" fmla="*/ 0 w 4148920"/>
              <a:gd name="connsiteY4" fmla="*/ 1 h 713382"/>
              <a:gd name="connsiteX5" fmla="*/ 777922 w 4148920"/>
              <a:gd name="connsiteY5" fmla="*/ 1 h 7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8920" h="713382">
                <a:moveTo>
                  <a:pt x="777922" y="0"/>
                </a:moveTo>
                <a:lnTo>
                  <a:pt x="4148920" y="0"/>
                </a:lnTo>
                <a:lnTo>
                  <a:pt x="4148920" y="713382"/>
                </a:lnTo>
                <a:lnTo>
                  <a:pt x="777922" y="713382"/>
                </a:lnTo>
                <a:lnTo>
                  <a:pt x="0" y="1"/>
                </a:lnTo>
                <a:lnTo>
                  <a:pt x="777922" y="1"/>
                </a:lnTo>
                <a:close/>
              </a:path>
            </a:pathLst>
          </a:cu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sym typeface="+mn-ea"/>
              </a:rPr>
              <a:t>技术说明</a:t>
            </a:r>
            <a:endParaRPr lang="zh-CN" altLang="en-US" sz="36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>
          <a:xfrm>
            <a:off x="7077075" y="0"/>
            <a:ext cx="5115068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450376"/>
            <a:ext cx="1296537" cy="464024"/>
          </a:xfrm>
          <a:prstGeom prst="rect">
            <a:avLst/>
          </a:prstGeom>
          <a:solidFill>
            <a:srgbClr val="2C3B38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87692" y="392591"/>
            <a:ext cx="5104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 smtClean="0">
                <a:sym typeface="+mn-ea"/>
              </a:rPr>
              <a:t>技术说明之</a:t>
            </a:r>
            <a:r>
              <a:rPr lang="zh-CN" sz="2800" b="1" dirty="0" smtClean="0">
                <a:sym typeface="+mn-ea"/>
              </a:rPr>
              <a:t>项目架构</a:t>
            </a:r>
          </a:p>
        </p:txBody>
      </p:sp>
      <p:pic>
        <p:nvPicPr>
          <p:cNvPr id="3" name="图片 2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30" y="2122805"/>
            <a:ext cx="8739505" cy="3607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YyZGVhYzJkOGNmNDQ4MTI3YjFiNjc4NGNkMWQ5OD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1238</Words>
  <Application>Microsoft Office PowerPoint</Application>
  <PresentationFormat>宽屏</PresentationFormat>
  <Paragraphs>118</Paragraphs>
  <Slides>31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方正清刻本悦宋简体</vt:lpstr>
      <vt:lpstr>华文新魏</vt:lpstr>
      <vt:lpstr>宋体</vt:lpstr>
      <vt:lpstr>微软雅黑</vt:lpstr>
      <vt:lpstr>字悦古典楷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majy</dc:creator>
  <cp:lastModifiedBy>Microsoft 帐户</cp:lastModifiedBy>
  <cp:revision>133</cp:revision>
  <dcterms:created xsi:type="dcterms:W3CDTF">2015-09-12T01:45:00Z</dcterms:created>
  <dcterms:modified xsi:type="dcterms:W3CDTF">2022-06-19T02:39:06Z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6123C6CC84CE4B1E9967E81F055CAF13</vt:lpwstr>
  </property>
  <property fmtid="{D5CDD505-2E9C-101B-9397-08002B2CF9AE}" pid="3" name="KSOProductBuildVer">
    <vt:lpwstr>2052-11.1.0.11830</vt:lpwstr>
  </property>
</Properties>
</file>